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2" r:id="rId4"/>
    <p:sldId id="259" r:id="rId5"/>
    <p:sldId id="267" r:id="rId6"/>
    <p:sldId id="262" r:id="rId7"/>
    <p:sldId id="261" r:id="rId8"/>
    <p:sldId id="273" r:id="rId9"/>
    <p:sldId id="260" r:id="rId10"/>
    <p:sldId id="277" r:id="rId11"/>
    <p:sldId id="278" r:id="rId12"/>
    <p:sldId id="276" r:id="rId13"/>
    <p:sldId id="268" r:id="rId14"/>
    <p:sldId id="275" r:id="rId15"/>
    <p:sldId id="26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D0CB1-A421-4708-A4C3-535BE3BD108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84A7-983E-41AE-AF66-DBF8F93D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2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84A7-983E-41AE-AF66-DBF8F93D75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84A7-983E-41AE-AF66-DBF8F93D75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84A7-983E-41AE-AF66-DBF8F93D75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2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84A7-983E-41AE-AF66-DBF8F93D75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1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DA44BBA-FF5B-5849-AAA5-33353A613C6E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14B1640-70A4-754E-8B93-24A5F8961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Russian </a:t>
            </a:r>
            <a:r>
              <a:rPr lang="en-US" smtClean="0"/>
              <a:t>Imperialism and Communism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Outcome: The Russian Revolution </a:t>
            </a:r>
          </a:p>
          <a:p>
            <a:endParaRPr lang="en-US" dirty="0"/>
          </a:p>
        </p:txBody>
      </p:sp>
      <p:pic>
        <p:nvPicPr>
          <p:cNvPr id="14338" name="Picture 2" descr="http://mrbpielglobal.edublogs.org/files/2012/02/Russian-revolution-2gt3nc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1868" y="4148253"/>
            <a:ext cx="3505785" cy="2497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3112"/>
            <a:ext cx="9144000" cy="4643051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 startAt="8"/>
            </a:pPr>
            <a:r>
              <a:rPr lang="en-US" dirty="0" smtClean="0"/>
              <a:t>Nicholas and his family were </a:t>
            </a:r>
            <a:r>
              <a:rPr lang="en-US" b="1" u="sng" dirty="0" smtClean="0">
                <a:solidFill>
                  <a:srgbClr val="800000"/>
                </a:solidFill>
              </a:rPr>
              <a:t>executed</a:t>
            </a:r>
            <a:r>
              <a:rPr lang="en-US" dirty="0" smtClean="0"/>
              <a:t> by revolutionaries a year later</a:t>
            </a:r>
          </a:p>
          <a:p>
            <a:endParaRPr lang="en-US" dirty="0"/>
          </a:p>
        </p:txBody>
      </p:sp>
      <p:pic>
        <p:nvPicPr>
          <p:cNvPr id="31746" name="Picture 2" descr="http://cache2.artprintimages.com/lrg/15/1504/2DGBD0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9137" y="2521531"/>
            <a:ext cx="3200941" cy="4261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800000"/>
                </a:solidFill>
              </a:rPr>
              <a:t>provisional government</a:t>
            </a:r>
            <a:r>
              <a:rPr lang="en-US" dirty="0" smtClean="0"/>
              <a:t> (temporary government) was set up </a:t>
            </a:r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Socialist revolutionaries formed </a:t>
            </a:r>
            <a:r>
              <a:rPr lang="en-US" b="1" u="sng" dirty="0" smtClean="0">
                <a:solidFill>
                  <a:srgbClr val="800000"/>
                </a:solidFill>
              </a:rPr>
              <a:t>soviets</a:t>
            </a:r>
          </a:p>
          <a:p>
            <a:pPr marL="739775" lvl="1" indent="-457200">
              <a:buClrTx/>
              <a:buFont typeface="+mj-lt"/>
              <a:buAutoNum type="alphaLcPeriod" startAt="9"/>
            </a:pPr>
            <a:r>
              <a:rPr lang="en-US" dirty="0" smtClean="0"/>
              <a:t>Soviets: local councils consisting of </a:t>
            </a:r>
            <a:r>
              <a:rPr lang="en-US" b="1" u="sng" dirty="0" smtClean="0">
                <a:solidFill>
                  <a:srgbClr val="800000"/>
                </a:solidFill>
              </a:rPr>
              <a:t>workers, peasants</a:t>
            </a:r>
            <a:r>
              <a:rPr lang="en-US" dirty="0" smtClean="0"/>
              <a:t>, and </a:t>
            </a:r>
            <a:r>
              <a:rPr lang="en-US" b="1" u="sng" dirty="0" smtClean="0">
                <a:solidFill>
                  <a:srgbClr val="800000"/>
                </a:solidFill>
              </a:rPr>
              <a:t>soldiers</a:t>
            </a:r>
          </a:p>
          <a:p>
            <a:endParaRPr lang="en-US" dirty="0"/>
          </a:p>
        </p:txBody>
      </p:sp>
      <p:pic>
        <p:nvPicPr>
          <p:cNvPr id="30722" name="Picture 2" descr="http://sekcastillohistory20.files.wordpress.com/2012/04/revolutionf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9341" y="3569990"/>
            <a:ext cx="4539088" cy="31030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Rasputin</a:t>
            </a:r>
            <a:endParaRPr lang="en-US" dirty="0"/>
          </a:p>
        </p:txBody>
      </p:sp>
      <p:pic>
        <p:nvPicPr>
          <p:cNvPr id="35842" name="Picture 2" descr="http://t0.gstatic.com/images?q=tbn:ANd9GcS1JCnY8aTfmZs8c8pq-5GnQjeQit97ikkCx0Y0f8M-bNPfsDX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6044" y="1561171"/>
            <a:ext cx="2955615" cy="5194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Vladimir Lenin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925" y="1663517"/>
            <a:ext cx="3658290" cy="4918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800000"/>
                </a:solidFill>
              </a:rPr>
              <a:t>Vladimir Lenin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returns to Russia from exile (via Germany) 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000" dirty="0" smtClean="0"/>
              <a:t>The provisional government topples after </a:t>
            </a:r>
            <a:r>
              <a:rPr lang="en-US" sz="1900" dirty="0" smtClean="0"/>
              <a:t>Bolshevik </a:t>
            </a:r>
            <a:r>
              <a:rPr lang="en-US" sz="1900" b="1" u="sng" dirty="0" smtClean="0">
                <a:solidFill>
                  <a:srgbClr val="800000"/>
                </a:solidFill>
              </a:rPr>
              <a:t>Red Guards</a:t>
            </a:r>
            <a:r>
              <a:rPr lang="en-US" sz="1900" dirty="0" smtClean="0"/>
              <a:t> storm Winter Palace</a:t>
            </a:r>
            <a:r>
              <a:rPr lang="en-US" sz="2000" dirty="0" smtClean="0"/>
              <a:t> in Petrograd (St. Petersburg)</a:t>
            </a:r>
          </a:p>
          <a:p>
            <a:endParaRPr lang="en-US" dirty="0"/>
          </a:p>
        </p:txBody>
      </p:sp>
      <p:pic>
        <p:nvPicPr>
          <p:cNvPr id="34818" name="Picture 2" descr="http://t2.gstatic.com/images?q=tbn:ANd9GcR4pNuNJJr7K8b6UULIMDIpB8Xvif9aOIpBaccQxk0Ap7vJEnnrrQ:cdn.dipity.com/uploads/events/370e38825f8fdd3c766080d70905e1ca_1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4306" y="3512284"/>
            <a:ext cx="4849581" cy="30892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 (continued…)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The Bolsheviks are in power within days behind </a:t>
            </a:r>
            <a:r>
              <a:rPr lang="en-US" sz="2000" b="1" u="sng" dirty="0" smtClean="0">
                <a:solidFill>
                  <a:srgbClr val="800000"/>
                </a:solidFill>
              </a:rPr>
              <a:t>Lenin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Lenin gave control of factories to the </a:t>
            </a:r>
            <a:r>
              <a:rPr lang="en-US" sz="2000" b="1" u="sng" dirty="0" smtClean="0">
                <a:solidFill>
                  <a:srgbClr val="800000"/>
                </a:solidFill>
              </a:rPr>
              <a:t>workers</a:t>
            </a:r>
            <a:r>
              <a:rPr lang="en-US" sz="2000" dirty="0" smtClean="0"/>
              <a:t> </a:t>
            </a:r>
            <a:r>
              <a:rPr lang="en-US" sz="1400" b="1" dirty="0" smtClean="0"/>
              <a:t>(Communal ownership)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dirty="0" smtClean="0"/>
              <a:t>Lenin </a:t>
            </a:r>
            <a:r>
              <a:rPr lang="en-US" sz="2000" b="1" u="sng" dirty="0" smtClean="0">
                <a:solidFill>
                  <a:srgbClr val="800000"/>
                </a:solidFill>
              </a:rPr>
              <a:t>distributes</a:t>
            </a:r>
            <a:r>
              <a:rPr lang="en-US" sz="2000" dirty="0" smtClean="0"/>
              <a:t> all farmland to the </a:t>
            </a:r>
            <a:r>
              <a:rPr lang="en-US" sz="2000" b="1" u="sng" dirty="0" smtClean="0">
                <a:solidFill>
                  <a:srgbClr val="800000"/>
                </a:solidFill>
              </a:rPr>
              <a:t>peasants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1400" b="1" dirty="0" smtClean="0"/>
              <a:t>(Communal ownership)</a:t>
            </a:r>
            <a:endParaRPr lang="en-US" sz="14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3"/>
            </a:pPr>
            <a:r>
              <a:rPr lang="en-US" sz="2000" b="1" u="sng" dirty="0" smtClean="0">
                <a:solidFill>
                  <a:srgbClr val="800000"/>
                </a:solidFill>
              </a:rPr>
              <a:t>Civil War</a:t>
            </a:r>
            <a:r>
              <a:rPr lang="en-US" sz="2000" dirty="0" smtClean="0"/>
              <a:t> erupts in Russia (Bolsheviks vs. those loyal to Czar regime)</a:t>
            </a:r>
          </a:p>
          <a:p>
            <a:endParaRPr lang="en-US" dirty="0"/>
          </a:p>
        </p:txBody>
      </p:sp>
      <p:pic>
        <p:nvPicPr>
          <p:cNvPr id="2050" name="Picture 2" descr="http://www.hubertlerch.com/images/Lenin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3604" y="3880625"/>
            <a:ext cx="1906359" cy="2770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US" b="1" dirty="0" smtClean="0"/>
              <a:t>The Bolshevik Revolution (continued…)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7"/>
            </a:pPr>
            <a:r>
              <a:rPr lang="en-US" sz="2000" dirty="0" smtClean="0"/>
              <a:t>Lenin restores order and in 1922 Russia is renamed the </a:t>
            </a:r>
            <a:r>
              <a:rPr lang="en-US" sz="2000" b="1" u="sng" dirty="0" smtClean="0">
                <a:solidFill>
                  <a:srgbClr val="800000"/>
                </a:solidFill>
              </a:rPr>
              <a:t>Soviet Union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 startAt="7"/>
            </a:pPr>
            <a:r>
              <a:rPr lang="en-US" sz="2000" dirty="0" smtClean="0"/>
              <a:t>Bolsheviks rename themselves the </a:t>
            </a:r>
            <a:r>
              <a:rPr lang="en-US" sz="2000" b="1" u="sng" dirty="0" smtClean="0">
                <a:solidFill>
                  <a:srgbClr val="800000"/>
                </a:solidFill>
              </a:rPr>
              <a:t>Communists</a:t>
            </a:r>
          </a:p>
          <a:p>
            <a:endParaRPr lang="en-US" dirty="0"/>
          </a:p>
        </p:txBody>
      </p:sp>
      <p:pic>
        <p:nvPicPr>
          <p:cNvPr id="33794" name="Picture 2" descr="http://t2.gstatic.com/images?q=tbn:ANd9GcQWPvBqNr3R4MF57HB1bQM5O06jVUJ4MwCHSO-vqE9eVnNXanc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159" y="3175813"/>
            <a:ext cx="2498416" cy="32887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3796" name="Picture 4" descr="http://t0.gstatic.com/images?q=tbn:ANd9GcSR1Yy9PolxiZsUb7UomEkvn_fjBOXf7s1A-xWdTjUE1fT6sJnc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722" y="3544810"/>
            <a:ext cx="4306922" cy="2153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Setting the Stage: Ripe for Revolution</a:t>
            </a:r>
            <a:endParaRPr lang="en-US" sz="2000" b="1" dirty="0" smtClean="0"/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100" dirty="0" smtClean="0"/>
              <a:t>Cruel and oppressive rule of 19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Century czars caused </a:t>
            </a:r>
            <a:r>
              <a:rPr lang="en-US" sz="2100" b="1" u="sng" dirty="0" smtClean="0">
                <a:solidFill>
                  <a:srgbClr val="800000"/>
                </a:solidFill>
              </a:rPr>
              <a:t>social unrest</a:t>
            </a:r>
          </a:p>
          <a:p>
            <a:pPr marL="739775" lvl="1" indent="-457200">
              <a:buClr>
                <a:schemeClr val="bg2"/>
              </a:buClr>
              <a:buFont typeface="+mj-lt"/>
              <a:buAutoNum type="alphaLcPeriod"/>
            </a:pPr>
            <a:r>
              <a:rPr lang="en-US" sz="2100" dirty="0" smtClean="0"/>
              <a:t>1881, reformist Czar Alexander II </a:t>
            </a:r>
            <a:r>
              <a:rPr lang="en-US" sz="2100" b="1" u="sng" dirty="0" smtClean="0">
                <a:solidFill>
                  <a:srgbClr val="800000"/>
                </a:solidFill>
              </a:rPr>
              <a:t>assassinated</a:t>
            </a:r>
            <a:r>
              <a:rPr lang="en-US" sz="2100" dirty="0" smtClean="0"/>
              <a:t> by upset revolutionaries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338" name="Picture 2" descr="http://t0.gstatic.com/images?q=tbn:ANd9GcQwafyJ426Ld-OMUON7hEZMG3zexEtFSG8fmu9yp55BYsLck1g8:www.alexanderpalace.org/palace/img/alexander22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1574" y="3381685"/>
            <a:ext cx="4550239" cy="2962566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4594302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594302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159297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59297" y="4304371"/>
            <a:ext cx="267630" cy="234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Czar Alexander III</a:t>
            </a:r>
            <a:endParaRPr lang="en-US" dirty="0"/>
          </a:p>
        </p:txBody>
      </p:sp>
      <p:pic>
        <p:nvPicPr>
          <p:cNvPr id="31746" name="Picture 2" descr="http://www.globalsecurity.org/military/world/russia/images/czar-alexander-ii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7761" y="1720153"/>
            <a:ext cx="4773264" cy="44709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b="1" dirty="0" smtClean="0"/>
              <a:t>Czars Resist Change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Alexan</a:t>
            </a:r>
            <a:r>
              <a:rPr lang="en-US" sz="2100" dirty="0" smtClean="0"/>
              <a:t>der III halted all reforms and clung to </a:t>
            </a:r>
            <a:r>
              <a:rPr lang="en-US" sz="2100" b="1" u="sng" dirty="0" smtClean="0">
                <a:solidFill>
                  <a:srgbClr val="800000"/>
                </a:solidFill>
              </a:rPr>
              <a:t>autocracy</a:t>
            </a:r>
            <a:r>
              <a:rPr lang="en-US" sz="2100" dirty="0" smtClean="0"/>
              <a:t> (</a:t>
            </a:r>
            <a:r>
              <a:rPr lang="en-US" sz="2100" b="1" u="sng" dirty="0" smtClean="0">
                <a:solidFill>
                  <a:srgbClr val="800000"/>
                </a:solidFill>
              </a:rPr>
              <a:t>total</a:t>
            </a:r>
            <a:r>
              <a:rPr lang="en-US" sz="2100" dirty="0" smtClean="0"/>
              <a:t> control)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1900" dirty="0" smtClean="0"/>
              <a:t>Anyone who </a:t>
            </a:r>
            <a:r>
              <a:rPr lang="en-US" sz="1900" b="1" u="sng" dirty="0" smtClean="0">
                <a:solidFill>
                  <a:srgbClr val="800000"/>
                </a:solidFill>
              </a:rPr>
              <a:t>questioned</a:t>
            </a:r>
            <a:r>
              <a:rPr lang="en-US" sz="1900" dirty="0" smtClean="0"/>
              <a:t> the czar, worshipped outside of Russian Orthodox Church, or spoke </a:t>
            </a:r>
            <a:r>
              <a:rPr lang="en-US" sz="1900" b="1" u="sng" dirty="0" smtClean="0">
                <a:solidFill>
                  <a:srgbClr val="800000"/>
                </a:solidFill>
              </a:rPr>
              <a:t>another language</a:t>
            </a:r>
            <a:r>
              <a:rPr lang="en-US" sz="1900" dirty="0" smtClean="0"/>
              <a:t> was labeled dangerous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Alexander </a:t>
            </a:r>
            <a:r>
              <a:rPr lang="en-US" sz="2100" b="1" u="sng" dirty="0" smtClean="0">
                <a:solidFill>
                  <a:srgbClr val="800000"/>
                </a:solidFill>
              </a:rPr>
              <a:t>censored</a:t>
            </a:r>
            <a:r>
              <a:rPr lang="en-US" sz="2100" dirty="0" smtClean="0"/>
              <a:t> published materials, teachers, and students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Forbade minority </a:t>
            </a:r>
            <a:r>
              <a:rPr lang="en-US" sz="2100" b="1" u="sng" dirty="0" smtClean="0">
                <a:solidFill>
                  <a:srgbClr val="800000"/>
                </a:solidFill>
              </a:rPr>
              <a:t>languages,</a:t>
            </a:r>
            <a:r>
              <a:rPr lang="en-US" sz="2100" dirty="0" smtClean="0"/>
              <a:t> targeted the </a:t>
            </a:r>
            <a:r>
              <a:rPr lang="en-US" sz="2100" b="1" u="sng" dirty="0" smtClean="0">
                <a:solidFill>
                  <a:srgbClr val="800000"/>
                </a:solidFill>
              </a:rPr>
              <a:t>Jews</a:t>
            </a:r>
            <a:r>
              <a:rPr lang="en-US" sz="2100" dirty="0" smtClean="0"/>
              <a:t> 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00" dirty="0" smtClean="0"/>
              <a:t>Died of </a:t>
            </a:r>
            <a:r>
              <a:rPr lang="en-US" sz="2100" b="1" u="sng" dirty="0" smtClean="0">
                <a:solidFill>
                  <a:srgbClr val="800000"/>
                </a:solidFill>
              </a:rPr>
              <a:t>kidney</a:t>
            </a:r>
            <a:r>
              <a:rPr lang="en-US" sz="2100" dirty="0" smtClean="0"/>
              <a:t> inflammation in 1894, son </a:t>
            </a:r>
            <a:r>
              <a:rPr lang="en-US" sz="2100" b="1" u="sng" dirty="0" smtClean="0">
                <a:solidFill>
                  <a:srgbClr val="800000"/>
                </a:solidFill>
              </a:rPr>
              <a:t>Nicholas II</a:t>
            </a:r>
            <a:r>
              <a:rPr lang="en-US" sz="2100" dirty="0" smtClean="0"/>
              <a:t> takes over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Czar </a:t>
            </a:r>
            <a:r>
              <a:rPr lang="en-US" dirty="0" err="1" smtClean="0"/>
              <a:t>nicholas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769" y="1524000"/>
            <a:ext cx="4006567" cy="52950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US" b="1" dirty="0" smtClean="0"/>
              <a:t>Russia Industrializes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Number of factories </a:t>
            </a:r>
            <a:r>
              <a:rPr lang="en-US" sz="2162" b="1" u="sng" dirty="0" smtClean="0">
                <a:solidFill>
                  <a:srgbClr val="800000"/>
                </a:solidFill>
              </a:rPr>
              <a:t>doubled</a:t>
            </a:r>
            <a:r>
              <a:rPr lang="en-US" sz="2162" dirty="0" smtClean="0"/>
              <a:t> between 1863 and 1900; still behind </a:t>
            </a:r>
            <a:r>
              <a:rPr lang="en-US" sz="2162" b="1" u="sng" dirty="0" smtClean="0">
                <a:solidFill>
                  <a:srgbClr val="800000"/>
                </a:solidFill>
              </a:rPr>
              <a:t>Europe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Industrialization brought new problems: high </a:t>
            </a:r>
            <a:r>
              <a:rPr lang="en-US" sz="2162" b="1" u="sng" dirty="0" smtClean="0">
                <a:solidFill>
                  <a:srgbClr val="800000"/>
                </a:solidFill>
              </a:rPr>
              <a:t>taxes,</a:t>
            </a:r>
            <a:r>
              <a:rPr lang="en-US" sz="2162" dirty="0" smtClean="0"/>
              <a:t> bad working </a:t>
            </a:r>
            <a:r>
              <a:rPr lang="en-US" sz="1946" b="1" u="sng" dirty="0" smtClean="0">
                <a:solidFill>
                  <a:srgbClr val="800000"/>
                </a:solidFill>
              </a:rPr>
              <a:t>conditions,</a:t>
            </a:r>
            <a:r>
              <a:rPr lang="en-US" sz="2162" dirty="0" smtClean="0"/>
              <a:t> low </a:t>
            </a:r>
            <a:r>
              <a:rPr lang="en-US" sz="2162" b="1" u="sng" dirty="0" smtClean="0">
                <a:solidFill>
                  <a:srgbClr val="800000"/>
                </a:solidFill>
              </a:rPr>
              <a:t>wages,</a:t>
            </a:r>
            <a:r>
              <a:rPr lang="en-US" sz="2162" dirty="0" smtClean="0"/>
              <a:t> &amp; child </a:t>
            </a:r>
            <a:r>
              <a:rPr lang="en-US" sz="2162" b="1" u="sng" dirty="0" smtClean="0">
                <a:solidFill>
                  <a:srgbClr val="800000"/>
                </a:solidFill>
              </a:rPr>
              <a:t>labor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Trade unions </a:t>
            </a:r>
            <a:r>
              <a:rPr lang="en-US" sz="2162" b="1" u="sng" dirty="0" smtClean="0">
                <a:solidFill>
                  <a:srgbClr val="800000"/>
                </a:solidFill>
              </a:rPr>
              <a:t>outlawed</a:t>
            </a:r>
            <a:r>
              <a:rPr lang="en-US" sz="2162" dirty="0" smtClean="0"/>
              <a:t>; unhappy workers organized </a:t>
            </a:r>
            <a:r>
              <a:rPr lang="en-US" sz="2162" b="1" u="sng" dirty="0" smtClean="0">
                <a:solidFill>
                  <a:srgbClr val="800000"/>
                </a:solidFill>
              </a:rPr>
              <a:t>strikes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Marxist (those who followed ideas of </a:t>
            </a:r>
            <a:r>
              <a:rPr lang="en-US" sz="2162" b="1" u="sng" dirty="0" smtClean="0">
                <a:solidFill>
                  <a:srgbClr val="800000"/>
                </a:solidFill>
              </a:rPr>
              <a:t>Karl Marx</a:t>
            </a:r>
            <a:r>
              <a:rPr lang="en-US" sz="2162" dirty="0" smtClean="0"/>
              <a:t>) revolutionaries believed: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The industrial class would </a:t>
            </a:r>
            <a:r>
              <a:rPr lang="en-US" sz="2162" b="1" u="sng" dirty="0" smtClean="0">
                <a:solidFill>
                  <a:srgbClr val="800000"/>
                </a:solidFill>
              </a:rPr>
              <a:t>overthrow</a:t>
            </a:r>
            <a:r>
              <a:rPr lang="en-US" sz="2162" dirty="0" smtClean="0"/>
              <a:t> the czar and form a “dictatorship of the </a:t>
            </a:r>
            <a:r>
              <a:rPr lang="en-US" sz="2162" b="1" u="sng" dirty="0" smtClean="0">
                <a:solidFill>
                  <a:srgbClr val="800000"/>
                </a:solidFill>
              </a:rPr>
              <a:t>proletariat</a:t>
            </a:r>
            <a:r>
              <a:rPr lang="en-US" sz="2162" dirty="0" smtClean="0"/>
              <a:t>”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Proletariat: </a:t>
            </a:r>
            <a:r>
              <a:rPr lang="en-US" sz="2162" b="1" u="sng" dirty="0" smtClean="0">
                <a:solidFill>
                  <a:srgbClr val="800000"/>
                </a:solidFill>
              </a:rPr>
              <a:t>the workers</a:t>
            </a:r>
          </a:p>
          <a:p>
            <a:pPr marL="1092200" lvl="2" indent="-514350">
              <a:buFont typeface="+mj-lt"/>
              <a:buAutoNum type="romanLcPeriod"/>
            </a:pPr>
            <a:r>
              <a:rPr lang="en-US" sz="2162" dirty="0" smtClean="0"/>
              <a:t>The proletariat would </a:t>
            </a:r>
            <a:r>
              <a:rPr lang="en-US" sz="2162" b="1" u="sng" dirty="0" smtClean="0">
                <a:solidFill>
                  <a:srgbClr val="800000"/>
                </a:solidFill>
              </a:rPr>
              <a:t>rule</a:t>
            </a:r>
            <a:r>
              <a:rPr lang="en-US" sz="2162" dirty="0" smtClean="0"/>
              <a:t> the country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162" dirty="0" smtClean="0"/>
              <a:t>Marxists split into two groups: </a:t>
            </a:r>
            <a:r>
              <a:rPr lang="en-US" sz="2162" b="1" u="sng" dirty="0" smtClean="0">
                <a:solidFill>
                  <a:srgbClr val="800000"/>
                </a:solidFill>
              </a:rPr>
              <a:t>Mensheviks</a:t>
            </a:r>
            <a:r>
              <a:rPr lang="en-US" sz="2162" dirty="0" smtClean="0"/>
              <a:t> and </a:t>
            </a:r>
            <a:r>
              <a:rPr lang="en-US" sz="2162" b="1" u="sng" dirty="0" smtClean="0">
                <a:solidFill>
                  <a:srgbClr val="800000"/>
                </a:solidFill>
              </a:rPr>
              <a:t>Bolsheviks</a:t>
            </a:r>
          </a:p>
          <a:p>
            <a:endParaRPr lang="en-US" dirty="0"/>
          </a:p>
        </p:txBody>
      </p:sp>
      <p:pic>
        <p:nvPicPr>
          <p:cNvPr id="9218" name="Picture 2" descr="http://t2.gstatic.com/images?q=tbn:ANd9GcSgfBPY4Zo36ndJR0PT_fcxemigI4JgDdh37r144HQgETLyqJnjcw:www.leksikon.org/images/proletari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997" y="4437658"/>
            <a:ext cx="1716373" cy="1093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>
            <a:off x="3891776" y="4962293"/>
            <a:ext cx="2977375" cy="111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b="1" dirty="0" smtClean="0"/>
              <a:t>Three Crises Show Czar’s Weaknesses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Russo-Japanese War </a:t>
            </a:r>
            <a:r>
              <a:rPr lang="en-US" sz="2000" dirty="0" smtClean="0"/>
              <a:t>(Cost lives &amp; $$$)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Bloody Sunday: The Revolution of 1905 (Failed revolution)</a:t>
            </a:r>
            <a:endParaRPr lang="en-US" sz="2000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World War I (Cost lives &amp; $$$)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1266" name="Picture 2" descr="http://t2.gstatic.com/images?q=tbn:ANd9GcSM_yPrO7ojoOMpG_aQxdyCQj1MN-bMo5ngSlFCYbdfp5tZq6iCwQ:media.tiscali.co.uk/images/feeds/hutchinson/ency/0020n0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867" y="3764117"/>
            <a:ext cx="4059586" cy="2847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8" name="Picture 4" descr="http://t1.gstatic.com/images?q=tbn:ANd9GcSOn4kVNdOUwORPnu2J86FoZoQ9zcOvfM2lRywsXDzLIZbxwutP7Q:masterxela.files.wordpress.com/2010/07/world_war_i_1914-1918_infantry_un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3873" y="3764117"/>
            <a:ext cx="4007974" cy="2847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March Revolution</a:t>
            </a:r>
            <a:endParaRPr lang="en-US" dirty="0"/>
          </a:p>
        </p:txBody>
      </p:sp>
      <p:pic>
        <p:nvPicPr>
          <p:cNvPr id="32770" name="Picture 2" descr="http://www.bundestag.de/htdocs_e/artandhistory/history/parliamentarism/1848/revolution_475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47" y="1658744"/>
            <a:ext cx="8363105" cy="39614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67" y="62753"/>
            <a:ext cx="8500872" cy="1283167"/>
          </a:xfrm>
        </p:spPr>
        <p:txBody>
          <a:bodyPr/>
          <a:lstStyle/>
          <a:p>
            <a:r>
              <a:rPr lang="en-US" dirty="0" smtClean="0"/>
              <a:t>The Russian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b="1" dirty="0" smtClean="0"/>
              <a:t>The March Revolution</a:t>
            </a:r>
            <a:endParaRPr lang="en-US" sz="2000" b="1" dirty="0" smtClean="0"/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Prices were wildly </a:t>
            </a:r>
            <a:r>
              <a:rPr lang="en-US" sz="2400" b="1" u="sng" dirty="0" smtClean="0">
                <a:solidFill>
                  <a:srgbClr val="800000"/>
                </a:solidFill>
              </a:rPr>
              <a:t>inflated</a:t>
            </a:r>
            <a:endParaRPr lang="en-US" sz="20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Food and supplies were </a:t>
            </a:r>
            <a:r>
              <a:rPr lang="en-US" sz="2400" b="1" u="sng" dirty="0" smtClean="0">
                <a:solidFill>
                  <a:srgbClr val="800000"/>
                </a:solidFill>
              </a:rPr>
              <a:t>dwindling</a:t>
            </a:r>
            <a:endParaRPr lang="en-US" sz="2000" b="1" u="sng" dirty="0" smtClean="0">
              <a:solidFill>
                <a:srgbClr val="800000"/>
              </a:solidFill>
            </a:endParaRP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March of 1917, women </a:t>
            </a:r>
            <a:r>
              <a:rPr lang="en-US" sz="2000" b="1" u="sng" dirty="0" smtClean="0">
                <a:solidFill>
                  <a:srgbClr val="800000"/>
                </a:solidFill>
              </a:rPr>
              <a:t>textile workers</a:t>
            </a:r>
            <a:r>
              <a:rPr lang="en-US" sz="2000" dirty="0" smtClean="0"/>
              <a:t> in Petrograd led a city-wide </a:t>
            </a:r>
            <a:r>
              <a:rPr lang="en-US" sz="2000" b="1" u="sng" dirty="0" smtClean="0">
                <a:solidFill>
                  <a:srgbClr val="800000"/>
                </a:solidFill>
              </a:rPr>
              <a:t>strike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dirty="0" smtClean="0"/>
              <a:t>In the next 5 days, shortages of bread and fuel led to </a:t>
            </a:r>
            <a:r>
              <a:rPr lang="en-US" sz="2000" b="1" u="sng" dirty="0" smtClean="0">
                <a:solidFill>
                  <a:srgbClr val="800000"/>
                </a:solidFill>
              </a:rPr>
              <a:t>riots</a:t>
            </a:r>
            <a:r>
              <a:rPr lang="en-US" sz="2000" dirty="0" smtClean="0"/>
              <a:t>.  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b="1" u="sng" dirty="0" smtClean="0">
                <a:solidFill>
                  <a:srgbClr val="800000"/>
                </a:solidFill>
              </a:rPr>
              <a:t>200,000</a:t>
            </a:r>
            <a:r>
              <a:rPr lang="en-US" sz="2000" dirty="0" smtClean="0"/>
              <a:t> workers swarmed the streets shouting “Down with the </a:t>
            </a:r>
            <a:r>
              <a:rPr lang="en-US" sz="2000" b="1" u="sng" dirty="0" smtClean="0">
                <a:solidFill>
                  <a:srgbClr val="800000"/>
                </a:solidFill>
              </a:rPr>
              <a:t>autocracy!</a:t>
            </a:r>
            <a:r>
              <a:rPr lang="en-US" sz="2000" dirty="0" smtClean="0"/>
              <a:t>”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000" b="1" u="sng" dirty="0" smtClean="0">
                <a:solidFill>
                  <a:schemeClr val="bg1"/>
                </a:solidFill>
              </a:rPr>
              <a:t>Rasputin</a:t>
            </a:r>
            <a:r>
              <a:rPr lang="en-US" sz="2000" dirty="0" smtClean="0"/>
              <a:t>, holy man who gained political power was poisoned and shot</a:t>
            </a:r>
          </a:p>
          <a:p>
            <a:pPr marL="739775" lvl="1" indent="-457200">
              <a:buClrTx/>
              <a:buFont typeface="+mj-lt"/>
              <a:buAutoNum type="alphaLcPeriod"/>
            </a:pPr>
            <a:r>
              <a:rPr lang="en-US" sz="2400" dirty="0" smtClean="0"/>
              <a:t>This uprising led Czar Nicholas II to </a:t>
            </a:r>
            <a:r>
              <a:rPr lang="en-US" sz="2400" b="1" u="sng" dirty="0" smtClean="0">
                <a:solidFill>
                  <a:srgbClr val="800000"/>
                </a:solidFill>
              </a:rPr>
              <a:t>abdicate</a:t>
            </a:r>
            <a:r>
              <a:rPr lang="en-US" sz="2400" dirty="0" smtClean="0"/>
              <a:t> his throne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194</TotalTime>
  <Words>491</Words>
  <Application>Microsoft Office PowerPoint</Application>
  <PresentationFormat>On-screen Show (4:3)</PresentationFormat>
  <Paragraphs>68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Precedent</vt:lpstr>
      <vt:lpstr>Russian Imperialism and Communism</vt:lpstr>
      <vt:lpstr>The Russian Revolution </vt:lpstr>
      <vt:lpstr>Czar Alexander III</vt:lpstr>
      <vt:lpstr>The Russian Revolution </vt:lpstr>
      <vt:lpstr>Czar nicholas II</vt:lpstr>
      <vt:lpstr>The Russian Revolution </vt:lpstr>
      <vt:lpstr>The Russian Revolution </vt:lpstr>
      <vt:lpstr>The March Revolution</vt:lpstr>
      <vt:lpstr>The Russian Revolution </vt:lpstr>
      <vt:lpstr>The Russian Revolution </vt:lpstr>
      <vt:lpstr>The Russian Revolution </vt:lpstr>
      <vt:lpstr>Rasputin</vt:lpstr>
      <vt:lpstr>Vladimir Lenin</vt:lpstr>
      <vt:lpstr>The Russian Revolution </vt:lpstr>
      <vt:lpstr>The Russian Revolution </vt:lpstr>
      <vt:lpstr>The Russian Revolution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Russia, China, and the Birth of Communism</dc:title>
  <dc:creator>Karl Sagan</dc:creator>
  <cp:lastModifiedBy>Guill Strougo</cp:lastModifiedBy>
  <cp:revision>13</cp:revision>
  <dcterms:created xsi:type="dcterms:W3CDTF">2011-03-15T12:01:05Z</dcterms:created>
  <dcterms:modified xsi:type="dcterms:W3CDTF">2014-04-07T18:39:17Z</dcterms:modified>
</cp:coreProperties>
</file>