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8" r:id="rId3"/>
    <p:sldId id="276" r:id="rId4"/>
    <p:sldId id="277" r:id="rId5"/>
    <p:sldId id="280" r:id="rId6"/>
    <p:sldId id="282" r:id="rId7"/>
    <p:sldId id="281" r:id="rId8"/>
    <p:sldId id="257" r:id="rId9"/>
    <p:sldId id="279" r:id="rId10"/>
    <p:sldId id="266" r:id="rId11"/>
    <p:sldId id="265" r:id="rId12"/>
    <p:sldId id="299" r:id="rId13"/>
    <p:sldId id="264" r:id="rId14"/>
    <p:sldId id="292" r:id="rId15"/>
    <p:sldId id="290" r:id="rId16"/>
    <p:sldId id="291" r:id="rId17"/>
    <p:sldId id="263" r:id="rId18"/>
    <p:sldId id="262" r:id="rId19"/>
    <p:sldId id="261" r:id="rId20"/>
    <p:sldId id="278" r:id="rId21"/>
    <p:sldId id="260" r:id="rId22"/>
    <p:sldId id="271" r:id="rId23"/>
    <p:sldId id="270" r:id="rId24"/>
    <p:sldId id="269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68" r:id="rId33"/>
    <p:sldId id="267" r:id="rId34"/>
    <p:sldId id="298" r:id="rId35"/>
    <p:sldId id="275" r:id="rId36"/>
    <p:sldId id="297" r:id="rId37"/>
    <p:sldId id="259" r:id="rId38"/>
    <p:sldId id="295" r:id="rId39"/>
    <p:sldId id="296" r:id="rId40"/>
    <p:sldId id="294" r:id="rId41"/>
    <p:sldId id="274" r:id="rId42"/>
    <p:sldId id="272" r:id="rId43"/>
    <p:sldId id="273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882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F261-648C-BF4D-B2B9-959F786F7E2E}" type="datetimeFigureOut">
              <a:rPr lang="en-US" smtClean="0"/>
              <a:pPr/>
              <a:t>12/20/2013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F261-648C-BF4D-B2B9-959F786F7E2E}" type="datetimeFigureOut">
              <a:rPr lang="en-US" smtClean="0"/>
              <a:pPr/>
              <a:t>12/20/2013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6ECB-50EF-A847-A279-753FB47B3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A2A2F261-648C-BF4D-B2B9-959F786F7E2E}" type="datetimeFigureOut">
              <a:rPr lang="en-US" smtClean="0"/>
              <a:pPr/>
              <a:t>12/20/2013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676ECB-50EF-A847-A279-753FB47B38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F261-648C-BF4D-B2B9-959F786F7E2E}" type="datetimeFigureOut">
              <a:rPr lang="en-US" smtClean="0"/>
              <a:pPr/>
              <a:t>12/20/2013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6ECB-50EF-A847-A279-753FB47B3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F261-648C-BF4D-B2B9-959F786F7E2E}" type="datetimeFigureOut">
              <a:rPr lang="en-US" smtClean="0"/>
              <a:pPr/>
              <a:t>12/20/2013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6ECB-50EF-A847-A279-753FB47B3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F261-648C-BF4D-B2B9-959F786F7E2E}" type="datetimeFigureOut">
              <a:rPr lang="en-US" smtClean="0"/>
              <a:pPr/>
              <a:t>12/20/2013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6ECB-50EF-A847-A279-753FB47B3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F261-648C-BF4D-B2B9-959F786F7E2E}" type="datetimeFigureOut">
              <a:rPr lang="en-US" smtClean="0"/>
              <a:pPr/>
              <a:t>12/20/2013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F261-648C-BF4D-B2B9-959F786F7E2E}" type="datetimeFigureOut">
              <a:rPr lang="en-US" smtClean="0"/>
              <a:pPr/>
              <a:t>12/20/2013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6ECB-50EF-A847-A279-753FB47B3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F261-648C-BF4D-B2B9-959F786F7E2E}" type="datetimeFigureOut">
              <a:rPr lang="en-US" smtClean="0"/>
              <a:pPr/>
              <a:t>12/20/2013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6ECB-50EF-A847-A279-753FB47B3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F261-648C-BF4D-B2B9-959F786F7E2E}" type="datetimeFigureOut">
              <a:rPr lang="en-US" smtClean="0"/>
              <a:pPr/>
              <a:t>12/20/2013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6ECB-50EF-A847-A279-753FB47B3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F261-648C-BF4D-B2B9-959F786F7E2E}" type="datetimeFigureOut">
              <a:rPr lang="en-US" smtClean="0"/>
              <a:pPr/>
              <a:t>12/20/2013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6ECB-50EF-A847-A279-753FB47B3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F261-648C-BF4D-B2B9-959F786F7E2E}" type="datetimeFigureOut">
              <a:rPr lang="en-US" smtClean="0"/>
              <a:pPr/>
              <a:t>12/20/2013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76ECB-50EF-A847-A279-753FB47B3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A2A2F261-648C-BF4D-B2B9-959F786F7E2E}" type="datetimeFigureOut">
              <a:rPr lang="en-US" smtClean="0"/>
              <a:pPr/>
              <a:t>12/20/2013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676ECB-50EF-A847-A279-753FB47B3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2A2F261-648C-BF4D-B2B9-959F786F7E2E}" type="datetimeFigureOut">
              <a:rPr lang="en-US" smtClean="0"/>
              <a:pPr/>
              <a:t>12/20/2013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E8676ECB-50EF-A847-A279-753FB47B3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800" dirty="0" smtClean="0"/>
              <a:t>Islam</a:t>
            </a:r>
            <a:endParaRPr lang="en-US" sz="8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300" dirty="0" smtClean="0"/>
              <a:t>Outcome: Islamic Empires</a:t>
            </a:r>
            <a:endParaRPr lang="en-US" sz="430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4"/>
            <a:ext cx="4142460" cy="3085398"/>
          </a:xfrm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01836">
            <a:off x="3246015" y="264372"/>
            <a:ext cx="5645466" cy="3884808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99025">
            <a:off x="658166" y="1235297"/>
            <a:ext cx="2032000" cy="203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Empires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63412"/>
            <a:ext cx="9144000" cy="4783680"/>
          </a:xfrm>
        </p:spPr>
        <p:txBody>
          <a:bodyPr/>
          <a:lstStyle/>
          <a:p>
            <a:pPr marL="457200" lvl="0" indent="-457200">
              <a:buFont typeface="+mj-lt"/>
              <a:buAutoNum type="arabicPeriod" startAt="2"/>
            </a:pPr>
            <a:r>
              <a:rPr lang="en-US" u="sng" dirty="0" smtClean="0">
                <a:solidFill>
                  <a:srgbClr val="F8C000"/>
                </a:solidFill>
              </a:rPr>
              <a:t>The Ottoman Empire</a:t>
            </a:r>
            <a:endParaRPr lang="en-US" sz="2000" u="sng" dirty="0" smtClean="0">
              <a:solidFill>
                <a:srgbClr val="F8C000"/>
              </a:solidFill>
            </a:endParaRPr>
          </a:p>
          <a:p>
            <a:pPr marL="806450" lvl="1" indent="-457200">
              <a:buFont typeface="+mj-lt"/>
              <a:buAutoNum type="alphaLcPeriod"/>
            </a:pPr>
            <a:r>
              <a:rPr lang="en-US" sz="2400" b="1" dirty="0" smtClean="0"/>
              <a:t>Where were they located?</a:t>
            </a:r>
            <a:endParaRPr lang="en-US" sz="2000" dirty="0" smtClean="0"/>
          </a:p>
          <a:p>
            <a:pPr marL="1200150" lvl="2" indent="-514350">
              <a:buFont typeface="+mj-lt"/>
              <a:buAutoNum type="romanLcPeriod"/>
            </a:pPr>
            <a:r>
              <a:rPr lang="en-US" b="1" u="sng" dirty="0" smtClean="0">
                <a:solidFill>
                  <a:srgbClr val="F8C000"/>
                </a:solidFill>
              </a:rPr>
              <a:t>Byzantium</a:t>
            </a:r>
            <a:r>
              <a:rPr lang="en-US" dirty="0" smtClean="0"/>
              <a:t> &amp; </a:t>
            </a:r>
            <a:r>
              <a:rPr lang="en-US" b="1" u="sng" dirty="0" smtClean="0">
                <a:solidFill>
                  <a:srgbClr val="F8C000"/>
                </a:solidFill>
              </a:rPr>
              <a:t>Anatolia</a:t>
            </a:r>
            <a:r>
              <a:rPr lang="en-US" dirty="0" smtClean="0"/>
              <a:t> (Modern day </a:t>
            </a:r>
            <a:r>
              <a:rPr lang="en-US" b="1" u="sng" dirty="0" smtClean="0">
                <a:solidFill>
                  <a:srgbClr val="F8C000"/>
                </a:solidFill>
              </a:rPr>
              <a:t>Turkey</a:t>
            </a:r>
            <a:r>
              <a:rPr lang="en-US" dirty="0" smtClean="0"/>
              <a:t>)</a:t>
            </a:r>
            <a:endParaRPr lang="en-US" sz="1800" dirty="0" smtClean="0"/>
          </a:p>
          <a:p>
            <a:pPr marL="1200150" lvl="2" indent="-514350">
              <a:buFont typeface="+mj-lt"/>
              <a:buAutoNum type="romanLcPeriod"/>
            </a:pPr>
            <a:r>
              <a:rPr lang="en-US" dirty="0" smtClean="0"/>
              <a:t>By 1566, lands included </a:t>
            </a:r>
            <a:r>
              <a:rPr lang="en-US" b="1" u="sng" dirty="0" smtClean="0">
                <a:solidFill>
                  <a:srgbClr val="F8C000"/>
                </a:solidFill>
              </a:rPr>
              <a:t>Hungary</a:t>
            </a:r>
            <a:r>
              <a:rPr lang="en-US" dirty="0" smtClean="0"/>
              <a:t> in the North, </a:t>
            </a:r>
            <a:r>
              <a:rPr lang="en-US" b="1" u="sng" dirty="0" smtClean="0">
                <a:solidFill>
                  <a:srgbClr val="F8C000"/>
                </a:solidFill>
              </a:rPr>
              <a:t>Egypt</a:t>
            </a:r>
            <a:r>
              <a:rPr lang="en-US" dirty="0" smtClean="0"/>
              <a:t> in the South, </a:t>
            </a:r>
            <a:r>
              <a:rPr lang="en-US" b="1" u="sng" dirty="0" smtClean="0">
                <a:solidFill>
                  <a:srgbClr val="F8C000"/>
                </a:solidFill>
              </a:rPr>
              <a:t>Algeria</a:t>
            </a:r>
            <a:r>
              <a:rPr lang="en-US" dirty="0" smtClean="0"/>
              <a:t> in the West, and </a:t>
            </a:r>
            <a:r>
              <a:rPr lang="en-US" b="1" u="sng" dirty="0" smtClean="0">
                <a:solidFill>
                  <a:srgbClr val="F8C000"/>
                </a:solidFill>
              </a:rPr>
              <a:t>Mesopotamia</a:t>
            </a:r>
            <a:r>
              <a:rPr lang="en-US" dirty="0" smtClean="0"/>
              <a:t> in the East</a:t>
            </a:r>
            <a:endParaRPr lang="en-US" sz="18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351" y="3941703"/>
            <a:ext cx="3426946" cy="2588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Empires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9684" y="1863412"/>
            <a:ext cx="9333684" cy="4783680"/>
          </a:xfrm>
        </p:spPr>
        <p:txBody>
          <a:bodyPr/>
          <a:lstStyle/>
          <a:p>
            <a:pPr marL="806450" lvl="1" indent="-457200">
              <a:buFont typeface="+mj-lt"/>
              <a:buAutoNum type="alphaLcPeriod" startAt="2"/>
            </a:pPr>
            <a:r>
              <a:rPr lang="en-US" sz="2400" b="1" dirty="0" smtClean="0"/>
              <a:t>Who were they?</a:t>
            </a:r>
            <a:endParaRPr lang="en-US" sz="2000" dirty="0" smtClean="0"/>
          </a:p>
          <a:p>
            <a:pPr marL="1200150" lvl="2" indent="-514350">
              <a:buFont typeface="+mj-lt"/>
              <a:buAutoNum type="romanLcPeriod"/>
            </a:pPr>
            <a:r>
              <a:rPr lang="en-US" sz="1900" dirty="0" smtClean="0"/>
              <a:t>Anatolia was home to many descendents of nomadic, </a:t>
            </a:r>
            <a:r>
              <a:rPr lang="en-US" sz="1900" b="1" u="sng" dirty="0" smtClean="0">
                <a:solidFill>
                  <a:srgbClr val="F8C000"/>
                </a:solidFill>
              </a:rPr>
              <a:t>militaristic Turks </a:t>
            </a:r>
            <a:r>
              <a:rPr lang="en-US" sz="1900" dirty="0" smtClean="0"/>
              <a:t>who had a long history of </a:t>
            </a:r>
            <a:r>
              <a:rPr lang="en-US" sz="1900" b="1" u="sng" dirty="0" smtClean="0">
                <a:solidFill>
                  <a:srgbClr val="F8C000"/>
                </a:solidFill>
              </a:rPr>
              <a:t>invading other countries</a:t>
            </a:r>
          </a:p>
          <a:p>
            <a:pPr marL="1200150" lvl="2" indent="-514350">
              <a:buFont typeface="+mj-lt"/>
              <a:buAutoNum type="romanLcPeriod"/>
            </a:pPr>
            <a:r>
              <a:rPr lang="en-US" sz="1900" dirty="0" smtClean="0"/>
              <a:t>Many Anatolian Turks saw themselves as </a:t>
            </a:r>
            <a:r>
              <a:rPr lang="en-US" sz="1900" b="1" u="sng" dirty="0" smtClean="0">
                <a:solidFill>
                  <a:srgbClr val="F8C000"/>
                </a:solidFill>
              </a:rPr>
              <a:t>ghazis</a:t>
            </a:r>
            <a:r>
              <a:rPr lang="en-US" sz="1900" dirty="0" smtClean="0"/>
              <a:t>, or warriors for Islam</a:t>
            </a:r>
          </a:p>
          <a:p>
            <a:pPr marL="1200150" lvl="2" indent="-514350">
              <a:buFont typeface="+mj-lt"/>
              <a:buAutoNum type="romanLcPeriod"/>
            </a:pPr>
            <a:r>
              <a:rPr lang="en-US" sz="1800" b="1" u="sng" dirty="0" err="1" smtClean="0">
                <a:solidFill>
                  <a:srgbClr val="F8C000"/>
                </a:solidFill>
              </a:rPr>
              <a:t>Osman</a:t>
            </a:r>
            <a:r>
              <a:rPr lang="en-US" sz="1800" dirty="0" smtClean="0"/>
              <a:t> was the most successful ghazi; followers called </a:t>
            </a:r>
            <a:r>
              <a:rPr lang="en-US" sz="1800" b="1" u="sng" dirty="0" smtClean="0">
                <a:solidFill>
                  <a:srgbClr val="F8C000"/>
                </a:solidFill>
              </a:rPr>
              <a:t>Ottomans</a:t>
            </a:r>
            <a:r>
              <a:rPr lang="en-US" sz="1800" dirty="0" smtClean="0"/>
              <a:t> in the West</a:t>
            </a:r>
          </a:p>
          <a:p>
            <a:pPr marL="1200150" lvl="2" indent="-514350">
              <a:buFont typeface="+mj-lt"/>
              <a:buAutoNum type="romanLcPeriod"/>
            </a:pPr>
            <a:r>
              <a:rPr lang="en-US" sz="1900" dirty="0" smtClean="0"/>
              <a:t>Ottomans successful military relied on </a:t>
            </a:r>
            <a:r>
              <a:rPr lang="en-US" sz="1900" b="1" u="sng" dirty="0" smtClean="0">
                <a:solidFill>
                  <a:srgbClr val="F8C000"/>
                </a:solidFill>
              </a:rPr>
              <a:t>gunpowder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0243" y="4165276"/>
            <a:ext cx="2129239" cy="2481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383419" y="5927477"/>
            <a:ext cx="18226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Osman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87" y="329353"/>
            <a:ext cx="8544546" cy="590775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415053" y="676761"/>
            <a:ext cx="2234144" cy="1668726"/>
          </a:xfrm>
          <a:prstGeom prst="ellipse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Empires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11840" y="1863412"/>
            <a:ext cx="9755840" cy="4783680"/>
          </a:xfrm>
        </p:spPr>
        <p:txBody>
          <a:bodyPr/>
          <a:lstStyle/>
          <a:p>
            <a:pPr marL="1200150" lvl="2" indent="-514350">
              <a:buFont typeface="+mj-lt"/>
              <a:buAutoNum type="romanLcPeriod" startAt="5"/>
            </a:pPr>
            <a:r>
              <a:rPr lang="en-US" sz="1900" b="1" u="sng" dirty="0" err="1" smtClean="0">
                <a:solidFill>
                  <a:srgbClr val="F8C000"/>
                </a:solidFill>
              </a:rPr>
              <a:t>Mehmed</a:t>
            </a:r>
            <a:r>
              <a:rPr lang="en-US" sz="1900" b="1" u="sng" dirty="0" smtClean="0">
                <a:solidFill>
                  <a:srgbClr val="F8C000"/>
                </a:solidFill>
              </a:rPr>
              <a:t> I</a:t>
            </a:r>
            <a:r>
              <a:rPr lang="en-US" sz="1900" b="1" dirty="0" smtClean="0">
                <a:solidFill>
                  <a:srgbClr val="F8C000"/>
                </a:solidFill>
              </a:rPr>
              <a:t> </a:t>
            </a:r>
            <a:r>
              <a:rPr lang="en-US" sz="1900" dirty="0" smtClean="0"/>
              <a:t>and </a:t>
            </a:r>
            <a:r>
              <a:rPr lang="en-US" sz="1900" b="1" u="sng" dirty="0" err="1" smtClean="0">
                <a:solidFill>
                  <a:srgbClr val="F8C000"/>
                </a:solidFill>
              </a:rPr>
              <a:t>Mehmed</a:t>
            </a:r>
            <a:r>
              <a:rPr lang="en-US" sz="1900" b="1" u="sng" dirty="0" smtClean="0">
                <a:solidFill>
                  <a:srgbClr val="F8C000"/>
                </a:solidFill>
              </a:rPr>
              <a:t> II</a:t>
            </a:r>
            <a:r>
              <a:rPr lang="en-US" sz="1900" dirty="0" smtClean="0"/>
              <a:t> led expansion of empire through 1566</a:t>
            </a:r>
          </a:p>
          <a:p>
            <a:pPr marL="1200150" lvl="2" indent="-514350">
              <a:buFont typeface="+mj-lt"/>
              <a:buAutoNum type="romanLcPeriod" startAt="5"/>
            </a:pPr>
            <a:r>
              <a:rPr lang="en-US" sz="1900" dirty="0" err="1" smtClean="0"/>
              <a:t>Mehmed</a:t>
            </a:r>
            <a:r>
              <a:rPr lang="en-US" sz="1900" dirty="0" smtClean="0"/>
              <a:t> II captured </a:t>
            </a:r>
            <a:r>
              <a:rPr lang="en-US" sz="1900" b="1" u="sng" dirty="0" smtClean="0">
                <a:solidFill>
                  <a:srgbClr val="F8C000"/>
                </a:solidFill>
              </a:rPr>
              <a:t>Constantinople</a:t>
            </a:r>
            <a:r>
              <a:rPr lang="en-US" sz="1900" dirty="0" smtClean="0"/>
              <a:t> and opened it to Jews, Christians, and Muslims; Muslims renamed it </a:t>
            </a:r>
            <a:r>
              <a:rPr lang="en-US" sz="1900" b="1" u="sng" dirty="0" smtClean="0">
                <a:solidFill>
                  <a:srgbClr val="F8C000"/>
                </a:solidFill>
              </a:rPr>
              <a:t>Istanbul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626" y="2942486"/>
            <a:ext cx="2198529" cy="3479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004" y="2942486"/>
            <a:ext cx="2933990" cy="35125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0805" y="5558145"/>
            <a:ext cx="18226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Mehmed</a:t>
            </a:r>
            <a:r>
              <a:rPr lang="en-US" dirty="0" smtClean="0"/>
              <a:t> 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37687" y="5558145"/>
            <a:ext cx="18226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Mehmed</a:t>
            </a:r>
            <a:r>
              <a:rPr lang="en-US" dirty="0" smtClean="0"/>
              <a:t> II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434"/>
            <a:ext cx="9356102" cy="692243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16200000" flipH="1">
            <a:off x="4616554" y="1501881"/>
            <a:ext cx="2781210" cy="1353465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74" y="657142"/>
            <a:ext cx="7863930" cy="4506637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rot="5400000">
            <a:off x="2296750" y="217885"/>
            <a:ext cx="1237526" cy="1140247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Hagia</a:t>
            </a:r>
            <a:r>
              <a:rPr lang="en-US" dirty="0" smtClean="0"/>
              <a:t> Sophia Becomes a Mosque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66" y="1925327"/>
            <a:ext cx="8298380" cy="4658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the </a:t>
            </a:r>
            <a:r>
              <a:rPr lang="en-US" dirty="0" err="1" smtClean="0"/>
              <a:t>Hagia</a:t>
            </a:r>
            <a:r>
              <a:rPr lang="en-US" dirty="0" smtClean="0"/>
              <a:t> Sophia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076" y="1804086"/>
            <a:ext cx="6868253" cy="494699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556218" y="4153273"/>
            <a:ext cx="3244608" cy="2781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>
            <a:off x="5617807" y="4153273"/>
            <a:ext cx="3198256" cy="1588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Empires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84029" y="1863412"/>
            <a:ext cx="9728029" cy="4783680"/>
          </a:xfrm>
        </p:spPr>
        <p:txBody>
          <a:bodyPr/>
          <a:lstStyle/>
          <a:p>
            <a:pPr marL="1200150" lvl="2" indent="-514350">
              <a:buFont typeface="+mj-lt"/>
              <a:buAutoNum type="romanLcPeriod" startAt="7"/>
            </a:pPr>
            <a:r>
              <a:rPr lang="en-US" sz="2100" b="1" u="sng" dirty="0" err="1" smtClean="0">
                <a:solidFill>
                  <a:srgbClr val="F8C000"/>
                </a:solidFill>
              </a:rPr>
              <a:t>Selim</a:t>
            </a:r>
            <a:r>
              <a:rPr lang="en-US" sz="2100" b="1" u="sng" dirty="0" smtClean="0">
                <a:solidFill>
                  <a:srgbClr val="F8C000"/>
                </a:solidFill>
              </a:rPr>
              <a:t> the Grim</a:t>
            </a:r>
            <a:r>
              <a:rPr lang="en-US" sz="2100" dirty="0" smtClean="0"/>
              <a:t> captured </a:t>
            </a:r>
            <a:r>
              <a:rPr lang="en-US" sz="2100" b="1" u="sng" dirty="0" smtClean="0">
                <a:solidFill>
                  <a:srgbClr val="F8C000"/>
                </a:solidFill>
              </a:rPr>
              <a:t>Mecca</a:t>
            </a:r>
            <a:r>
              <a:rPr lang="en-US" sz="2100" dirty="0" smtClean="0"/>
              <a:t>, </a:t>
            </a:r>
            <a:r>
              <a:rPr lang="en-US" sz="2100" b="1" u="sng" dirty="0" smtClean="0">
                <a:solidFill>
                  <a:srgbClr val="F8C000"/>
                </a:solidFill>
              </a:rPr>
              <a:t>Medina</a:t>
            </a:r>
            <a:r>
              <a:rPr lang="en-US" sz="2100" dirty="0" smtClean="0"/>
              <a:t>, &amp; Cairo for the Ottomans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48" y="3435462"/>
            <a:ext cx="4234489" cy="2195021"/>
          </a:xfrm>
          <a:prstGeom prst="rect">
            <a:avLst/>
          </a:prstGeom>
        </p:spPr>
      </p:pic>
      <p:pic>
        <p:nvPicPr>
          <p:cNvPr id="6" name="Picture 5" descr="Screen Shot 2013-11-17 at 12.03.5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242" y="2661585"/>
            <a:ext cx="4026175" cy="398550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512741" y="4666074"/>
            <a:ext cx="2210740" cy="1589852"/>
          </a:xfrm>
          <a:prstGeom prst="ellipse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Empires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58191" y="1863412"/>
            <a:ext cx="9802192" cy="4783680"/>
          </a:xfrm>
        </p:spPr>
        <p:txBody>
          <a:bodyPr/>
          <a:lstStyle/>
          <a:p>
            <a:pPr marL="1200150" lvl="2" indent="-514350">
              <a:buFont typeface="+mj-lt"/>
              <a:buAutoNum type="romanLcPeriod" startAt="8"/>
            </a:pPr>
            <a:r>
              <a:rPr lang="en-US" sz="2100" dirty="0" smtClean="0"/>
              <a:t>By 1526, </a:t>
            </a:r>
            <a:r>
              <a:rPr lang="en-US" sz="2100" b="1" u="sng" dirty="0" err="1" smtClean="0">
                <a:solidFill>
                  <a:srgbClr val="F8C000"/>
                </a:solidFill>
              </a:rPr>
              <a:t>Suleyman</a:t>
            </a:r>
            <a:r>
              <a:rPr lang="en-US" sz="2100" dirty="0" smtClean="0"/>
              <a:t> the </a:t>
            </a:r>
            <a:r>
              <a:rPr lang="en-US" sz="2100" b="1" u="sng" dirty="0" smtClean="0">
                <a:solidFill>
                  <a:srgbClr val="F8C000"/>
                </a:solidFill>
              </a:rPr>
              <a:t>Lawgiver</a:t>
            </a:r>
            <a:r>
              <a:rPr lang="en-US" sz="2100" dirty="0" smtClean="0"/>
              <a:t> controlled the Eastern Mediterranean Sea, added Tripoli in North Africa, and extended power into Europe; was most powerful Monarch on earth 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5324" y="3153472"/>
            <a:ext cx="3065570" cy="349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63719" y="3153472"/>
            <a:ext cx="4580820" cy="646331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Fun fact: </a:t>
            </a:r>
            <a:r>
              <a:rPr lang="en-US" dirty="0" err="1" smtClean="0"/>
              <a:t>Suleyman</a:t>
            </a:r>
            <a:r>
              <a:rPr lang="en-US" dirty="0" smtClean="0"/>
              <a:t> was fond of wearing big turbans.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3289073" y="3625757"/>
            <a:ext cx="1704239" cy="174046"/>
          </a:xfrm>
          <a:prstGeom prst="straightConnector1">
            <a:avLst/>
          </a:prstGeom>
          <a:ln w="5715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Empires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5920" y="1863412"/>
            <a:ext cx="9449920" cy="4783680"/>
          </a:xfrm>
        </p:spPr>
        <p:txBody>
          <a:bodyPr/>
          <a:lstStyle/>
          <a:p>
            <a:pPr marL="806450" lvl="1" indent="-457200">
              <a:buFont typeface="+mj-lt"/>
              <a:buAutoNum type="alphaLcPeriod" startAt="3"/>
            </a:pPr>
            <a:r>
              <a:rPr lang="en-US" sz="2400" b="1" dirty="0" smtClean="0"/>
              <a:t>Why they are significant</a:t>
            </a:r>
            <a:endParaRPr lang="en-US" sz="2000" dirty="0" smtClean="0"/>
          </a:p>
          <a:p>
            <a:pPr marL="1200150" lvl="2" indent="-514350">
              <a:buFont typeface="+mj-lt"/>
              <a:buAutoNum type="romanLcPeriod"/>
            </a:pPr>
            <a:r>
              <a:rPr lang="en-US" sz="2200" dirty="0" smtClean="0"/>
              <a:t>The Ottomans </a:t>
            </a:r>
            <a:r>
              <a:rPr lang="en-US" sz="2200" b="1" u="sng" dirty="0" smtClean="0">
                <a:solidFill>
                  <a:srgbClr val="F8C000"/>
                </a:solidFill>
              </a:rPr>
              <a:t>acted kindly</a:t>
            </a:r>
            <a:r>
              <a:rPr lang="en-US" sz="2200" dirty="0" smtClean="0"/>
              <a:t> to those they conquered; often </a:t>
            </a:r>
            <a:r>
              <a:rPr lang="en-US" sz="2200" b="1" u="sng" dirty="0" smtClean="0">
                <a:solidFill>
                  <a:srgbClr val="F8C000"/>
                </a:solidFill>
              </a:rPr>
              <a:t>improved</a:t>
            </a:r>
            <a:r>
              <a:rPr lang="en-US" sz="2200" dirty="0" smtClean="0"/>
              <a:t> the lives of peasants living in their territories</a:t>
            </a:r>
          </a:p>
          <a:p>
            <a:pPr marL="1200150" lvl="2" indent="-514350">
              <a:buFont typeface="+mj-lt"/>
              <a:buAutoNum type="romanLcPeriod"/>
            </a:pPr>
            <a:r>
              <a:rPr lang="en-US" dirty="0" smtClean="0"/>
              <a:t>Had one of the largest empires in history; lasted until </a:t>
            </a:r>
            <a:r>
              <a:rPr lang="en-US" b="1" u="sng" dirty="0" smtClean="0">
                <a:solidFill>
                  <a:srgbClr val="F8C000"/>
                </a:solidFill>
              </a:rPr>
              <a:t>World War I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459" y="3525013"/>
            <a:ext cx="2794000" cy="256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Empires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63412"/>
            <a:ext cx="9144000" cy="4783680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b="1" dirty="0" smtClean="0"/>
              <a:t>Setting the Stage: Islamic Culture</a:t>
            </a:r>
            <a:endParaRPr lang="en-US" sz="2000" dirty="0" smtClean="0"/>
          </a:p>
          <a:p>
            <a:pPr marL="806450" lvl="1" indent="-457200">
              <a:buFont typeface="+mj-lt"/>
              <a:buAutoNum type="alphaLcPeriod"/>
            </a:pPr>
            <a:r>
              <a:rPr lang="en-US" sz="2000" dirty="0" smtClean="0"/>
              <a:t>The Qur’an says “Men are the </a:t>
            </a:r>
            <a:r>
              <a:rPr lang="en-US" sz="2000" b="1" u="sng" dirty="0" smtClean="0">
                <a:solidFill>
                  <a:schemeClr val="accent1"/>
                </a:solidFill>
              </a:rPr>
              <a:t>managers</a:t>
            </a:r>
            <a:r>
              <a:rPr lang="en-US" sz="2000" dirty="0" smtClean="0"/>
              <a:t> of the affairs of </a:t>
            </a:r>
            <a:r>
              <a:rPr lang="en-US" sz="2000" b="1" u="sng" dirty="0" smtClean="0">
                <a:solidFill>
                  <a:srgbClr val="F8C000"/>
                </a:solidFill>
              </a:rPr>
              <a:t>women</a:t>
            </a:r>
            <a:r>
              <a:rPr lang="en-US" sz="2000" dirty="0" smtClean="0"/>
              <a:t>” and “</a:t>
            </a:r>
            <a:r>
              <a:rPr lang="en-US" sz="2000" b="1" u="sng" dirty="0" smtClean="0">
                <a:solidFill>
                  <a:srgbClr val="F8C000"/>
                </a:solidFill>
              </a:rPr>
              <a:t>Righteous women</a:t>
            </a:r>
            <a:r>
              <a:rPr lang="en-US" sz="2000" dirty="0" smtClean="0"/>
              <a:t> are therefore </a:t>
            </a:r>
            <a:r>
              <a:rPr lang="en-US" sz="2000" b="1" u="sng" dirty="0" smtClean="0">
                <a:solidFill>
                  <a:srgbClr val="F8C000"/>
                </a:solidFill>
              </a:rPr>
              <a:t>obedient</a:t>
            </a:r>
            <a:r>
              <a:rPr lang="en-US" sz="2000" dirty="0" smtClean="0"/>
              <a:t>.”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sz="2000" dirty="0" smtClean="0"/>
              <a:t>Qur’an also declares that men and women, </a:t>
            </a:r>
            <a:r>
              <a:rPr lang="en-US" sz="2000" b="1" u="sng" dirty="0" smtClean="0">
                <a:solidFill>
                  <a:srgbClr val="F8C000"/>
                </a:solidFill>
              </a:rPr>
              <a:t>as believers</a:t>
            </a:r>
            <a:r>
              <a:rPr lang="en-US" sz="2000" dirty="0" smtClean="0"/>
              <a:t>, are </a:t>
            </a:r>
            <a:r>
              <a:rPr lang="en-US" sz="2000" b="1" u="sng" dirty="0" smtClean="0">
                <a:solidFill>
                  <a:srgbClr val="F8C000"/>
                </a:solidFill>
              </a:rPr>
              <a:t>equal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01" y="3976177"/>
            <a:ext cx="4205125" cy="2456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448" y="3976176"/>
            <a:ext cx="4180580" cy="245609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lum bright="-8000"/>
          </a:blip>
          <a:srcRect/>
          <a:stretch>
            <a:fillRect/>
          </a:stretch>
        </p:blipFill>
        <p:spPr bwMode="auto">
          <a:xfrm>
            <a:off x="1195870" y="1946847"/>
            <a:ext cx="6758053" cy="4635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Safavids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Empires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63412"/>
            <a:ext cx="9144000" cy="4783680"/>
          </a:xfrm>
        </p:spPr>
        <p:txBody>
          <a:bodyPr/>
          <a:lstStyle/>
          <a:p>
            <a:pPr marL="457200" lvl="0" indent="-457200">
              <a:buFont typeface="+mj-lt"/>
              <a:buAutoNum type="arabicPeriod" startAt="3"/>
            </a:pPr>
            <a:r>
              <a:rPr lang="en-US" dirty="0" smtClean="0">
                <a:solidFill>
                  <a:srgbClr val="F8C000"/>
                </a:solidFill>
              </a:rPr>
              <a:t>The </a:t>
            </a:r>
            <a:r>
              <a:rPr lang="en-US" dirty="0" err="1" smtClean="0">
                <a:solidFill>
                  <a:srgbClr val="F8C000"/>
                </a:solidFill>
              </a:rPr>
              <a:t>Safavids</a:t>
            </a:r>
            <a:endParaRPr lang="en-US" sz="2000" dirty="0" smtClean="0">
              <a:solidFill>
                <a:srgbClr val="F8C000"/>
              </a:solidFill>
            </a:endParaRPr>
          </a:p>
          <a:p>
            <a:pPr marL="806450" lvl="1" indent="-457200">
              <a:buFont typeface="+mj-lt"/>
              <a:buAutoNum type="alphaLcPeriod"/>
            </a:pPr>
            <a:r>
              <a:rPr lang="en-US" sz="2400" b="1" dirty="0" smtClean="0"/>
              <a:t>Where were they located?</a:t>
            </a:r>
            <a:endParaRPr lang="en-US" sz="2000" dirty="0" smtClean="0"/>
          </a:p>
          <a:p>
            <a:pPr marL="1200150" lvl="2" indent="-514350">
              <a:buFont typeface="+mj-lt"/>
              <a:buAutoNum type="romanLcPeriod"/>
            </a:pPr>
            <a:r>
              <a:rPr lang="en-US" dirty="0" smtClean="0"/>
              <a:t>East of </a:t>
            </a:r>
            <a:r>
              <a:rPr lang="en-US" b="1" u="sng" dirty="0" smtClean="0">
                <a:solidFill>
                  <a:srgbClr val="F8C000"/>
                </a:solidFill>
              </a:rPr>
              <a:t>Mesopotamia</a:t>
            </a:r>
            <a:r>
              <a:rPr lang="en-US" dirty="0" smtClean="0"/>
              <a:t> but West of </a:t>
            </a:r>
            <a:r>
              <a:rPr lang="en-US" b="1" u="sng" dirty="0" smtClean="0">
                <a:solidFill>
                  <a:srgbClr val="F8C000"/>
                </a:solidFill>
              </a:rPr>
              <a:t>India</a:t>
            </a:r>
            <a:endParaRPr lang="en-US" sz="1800" b="1" u="sng" dirty="0" smtClean="0">
              <a:solidFill>
                <a:srgbClr val="F8C000"/>
              </a:solidFill>
            </a:endParaRPr>
          </a:p>
          <a:p>
            <a:pPr marL="1200150" lvl="2" indent="-514350">
              <a:buFont typeface="+mj-lt"/>
              <a:buAutoNum type="romanLcPeriod"/>
            </a:pPr>
            <a:r>
              <a:rPr lang="en-US" dirty="0" smtClean="0"/>
              <a:t>Part of the </a:t>
            </a:r>
            <a:r>
              <a:rPr lang="en-US" b="1" u="sng" dirty="0" smtClean="0">
                <a:solidFill>
                  <a:srgbClr val="F8C000"/>
                </a:solidFill>
              </a:rPr>
              <a:t>former Persian Empire</a:t>
            </a:r>
            <a:endParaRPr lang="en-US" sz="1800" b="1" u="sng" dirty="0" smtClean="0">
              <a:solidFill>
                <a:srgbClr val="F8C0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681" y="2683935"/>
            <a:ext cx="2895600" cy="3670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352" y="3657667"/>
            <a:ext cx="3980206" cy="2989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Empires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97931" y="1863412"/>
            <a:ext cx="9341931" cy="4783680"/>
          </a:xfrm>
        </p:spPr>
        <p:txBody>
          <a:bodyPr/>
          <a:lstStyle/>
          <a:p>
            <a:pPr marL="806450" lvl="1" indent="-457200">
              <a:buFont typeface="+mj-lt"/>
              <a:buAutoNum type="alphaLcPeriod" startAt="2"/>
            </a:pPr>
            <a:r>
              <a:rPr lang="en-US" sz="2400" b="1" dirty="0" smtClean="0"/>
              <a:t>Who were they?</a:t>
            </a:r>
            <a:endParaRPr lang="en-US" sz="2000" dirty="0" smtClean="0"/>
          </a:p>
          <a:p>
            <a:pPr marL="1200150" lvl="2" indent="-514350">
              <a:buFont typeface="+mj-lt"/>
              <a:buAutoNum type="romanLcPeriod"/>
            </a:pPr>
            <a:r>
              <a:rPr lang="en-US" sz="2200" dirty="0" smtClean="0"/>
              <a:t>Part of the </a:t>
            </a:r>
            <a:r>
              <a:rPr lang="en-US" sz="2200" b="1" u="sng" dirty="0" err="1" smtClean="0">
                <a:solidFill>
                  <a:srgbClr val="F8C000"/>
                </a:solidFill>
              </a:rPr>
              <a:t>Shi’a</a:t>
            </a:r>
            <a:r>
              <a:rPr lang="en-US" sz="2200" dirty="0" smtClean="0"/>
              <a:t> branch of Islam</a:t>
            </a:r>
          </a:p>
          <a:p>
            <a:pPr marL="1200150" lvl="2" indent="-514350">
              <a:buFont typeface="+mj-lt"/>
              <a:buAutoNum type="romanLcPeriod"/>
            </a:pPr>
            <a:r>
              <a:rPr lang="en-US" sz="2200" dirty="0" smtClean="0"/>
              <a:t>Concentrated on building a powerful </a:t>
            </a:r>
            <a:r>
              <a:rPr lang="en-US" sz="2200" b="1" u="sng" dirty="0" smtClean="0">
                <a:solidFill>
                  <a:srgbClr val="F8C000"/>
                </a:solidFill>
              </a:rPr>
              <a:t>army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655" y="3314668"/>
            <a:ext cx="6439802" cy="3332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Empires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02570" y="1863412"/>
            <a:ext cx="9746570" cy="4783680"/>
          </a:xfrm>
        </p:spPr>
        <p:txBody>
          <a:bodyPr/>
          <a:lstStyle/>
          <a:p>
            <a:pPr marL="1200150" lvl="2" indent="-514350">
              <a:buFont typeface="+mj-lt"/>
              <a:buAutoNum type="romanLcPeriod" startAt="3"/>
            </a:pPr>
            <a:r>
              <a:rPr lang="en-US" sz="1800" dirty="0" smtClean="0"/>
              <a:t>In 1501, </a:t>
            </a:r>
            <a:r>
              <a:rPr lang="en-US" sz="1800" dirty="0" err="1" smtClean="0"/>
              <a:t>Isma’il</a:t>
            </a:r>
            <a:r>
              <a:rPr lang="en-US" sz="1800" dirty="0" smtClean="0"/>
              <a:t> conquered modern day </a:t>
            </a:r>
            <a:r>
              <a:rPr lang="en-US" sz="1800" b="1" u="sng" dirty="0" smtClean="0">
                <a:solidFill>
                  <a:srgbClr val="F8C000"/>
                </a:solidFill>
              </a:rPr>
              <a:t>Iran</a:t>
            </a:r>
            <a:r>
              <a:rPr lang="en-US" sz="1800" dirty="0" smtClean="0"/>
              <a:t>; gave himself Persian title of Shah &amp; established </a:t>
            </a:r>
            <a:r>
              <a:rPr lang="en-US" sz="1800" b="1" u="sng" dirty="0" err="1" smtClean="0">
                <a:solidFill>
                  <a:srgbClr val="F8C000"/>
                </a:solidFill>
              </a:rPr>
              <a:t>Shi’a</a:t>
            </a:r>
            <a:r>
              <a:rPr lang="en-US" sz="1800" b="1" u="sng" dirty="0" smtClean="0">
                <a:solidFill>
                  <a:srgbClr val="F8C000"/>
                </a:solidFill>
              </a:rPr>
              <a:t> Islam</a:t>
            </a:r>
            <a:r>
              <a:rPr lang="en-US" sz="1800" dirty="0" smtClean="0"/>
              <a:t> in that region (Still there today)</a:t>
            </a:r>
          </a:p>
          <a:p>
            <a:pPr marL="1200150" lvl="2" indent="-514350">
              <a:buFont typeface="+mj-lt"/>
              <a:buAutoNum type="romanLcPeriod" startAt="3"/>
            </a:pPr>
            <a:r>
              <a:rPr lang="en-US" sz="1800" dirty="0" err="1" smtClean="0"/>
              <a:t>Isma’il</a:t>
            </a:r>
            <a:r>
              <a:rPr lang="en-US" sz="1800" dirty="0" smtClean="0"/>
              <a:t> was a </a:t>
            </a:r>
            <a:r>
              <a:rPr lang="en-US" sz="1800" b="1" u="sng" dirty="0" smtClean="0">
                <a:solidFill>
                  <a:srgbClr val="F8C000"/>
                </a:solidFill>
              </a:rPr>
              <a:t>religious tyrant</a:t>
            </a:r>
            <a:r>
              <a:rPr lang="en-US" sz="1800" dirty="0" smtClean="0"/>
              <a:t> who put anyone to death who didn’t covert to </a:t>
            </a:r>
            <a:r>
              <a:rPr lang="en-US" sz="1800" dirty="0" err="1" smtClean="0"/>
              <a:t>Shi’ism</a:t>
            </a:r>
            <a:r>
              <a:rPr lang="en-US" sz="1800" dirty="0" smtClean="0"/>
              <a:t>; also </a:t>
            </a:r>
            <a:r>
              <a:rPr lang="en-US" sz="1800" b="1" u="sng" dirty="0" smtClean="0">
                <a:solidFill>
                  <a:srgbClr val="F8C000"/>
                </a:solidFill>
              </a:rPr>
              <a:t>destroyed Sunni</a:t>
            </a:r>
            <a:r>
              <a:rPr lang="en-US" sz="1800" dirty="0" smtClean="0"/>
              <a:t> population</a:t>
            </a:r>
          </a:p>
          <a:p>
            <a:pPr marL="1200150" lvl="2" indent="-514350">
              <a:buFont typeface="+mj-lt"/>
              <a:buAutoNum type="romanLcPeriod" startAt="3"/>
            </a:pPr>
            <a:r>
              <a:rPr lang="en-US" sz="1800" dirty="0" smtClean="0"/>
              <a:t>Ottoman leader </a:t>
            </a:r>
            <a:r>
              <a:rPr lang="en-US" sz="1800" dirty="0" err="1" smtClean="0"/>
              <a:t>Selim</a:t>
            </a:r>
            <a:r>
              <a:rPr lang="en-US" sz="1800" dirty="0" smtClean="0"/>
              <a:t> the Grim responded by ordering </a:t>
            </a:r>
            <a:r>
              <a:rPr lang="en-US" sz="1800" b="1" u="sng" dirty="0" smtClean="0">
                <a:solidFill>
                  <a:srgbClr val="F8C000"/>
                </a:solidFill>
              </a:rPr>
              <a:t>execution</a:t>
            </a:r>
            <a:r>
              <a:rPr lang="en-US" sz="1800" dirty="0" smtClean="0"/>
              <a:t> of upwards of </a:t>
            </a:r>
            <a:r>
              <a:rPr lang="en-US" sz="1800" b="1" u="sng" dirty="0" smtClean="0">
                <a:solidFill>
                  <a:srgbClr val="F8C000"/>
                </a:solidFill>
              </a:rPr>
              <a:t>40,000 </a:t>
            </a:r>
            <a:r>
              <a:rPr lang="en-US" sz="1800" b="1" u="sng" dirty="0" err="1" smtClean="0">
                <a:solidFill>
                  <a:srgbClr val="F8C000"/>
                </a:solidFill>
              </a:rPr>
              <a:t>Shi’a</a:t>
            </a:r>
            <a:r>
              <a:rPr lang="en-US" sz="1800" dirty="0" smtClean="0"/>
              <a:t> in the Ottoman Empire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3507" y="4068500"/>
            <a:ext cx="1899538" cy="257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20575" y="5558145"/>
            <a:ext cx="18226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Shah </a:t>
            </a:r>
            <a:r>
              <a:rPr lang="en-US" dirty="0" err="1" smtClean="0"/>
              <a:t>Isma’il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253" y="4068500"/>
            <a:ext cx="2100538" cy="25785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54623" y="5558145"/>
            <a:ext cx="18226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Selim</a:t>
            </a:r>
            <a:r>
              <a:rPr lang="en-US" dirty="0" smtClean="0"/>
              <a:t> the Grim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Empires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85546" y="1863412"/>
            <a:ext cx="9729546" cy="4783680"/>
          </a:xfrm>
        </p:spPr>
        <p:txBody>
          <a:bodyPr/>
          <a:lstStyle/>
          <a:p>
            <a:pPr marL="1200150" lvl="2" indent="-514350">
              <a:buFont typeface="+mj-lt"/>
              <a:buAutoNum type="romanLcPeriod" startAt="4"/>
            </a:pPr>
            <a:r>
              <a:rPr lang="en-US" b="1" u="sng" dirty="0" smtClean="0">
                <a:solidFill>
                  <a:srgbClr val="F8C000"/>
                </a:solidFill>
              </a:rPr>
              <a:t>Shah </a:t>
            </a:r>
            <a:r>
              <a:rPr lang="en-US" b="1" u="sng" dirty="0" err="1" smtClean="0">
                <a:solidFill>
                  <a:srgbClr val="F8C000"/>
                </a:solidFill>
              </a:rPr>
              <a:t>Abbas</a:t>
            </a:r>
            <a:r>
              <a:rPr lang="en-US" b="1" u="sng" dirty="0" smtClean="0">
                <a:solidFill>
                  <a:srgbClr val="F8C000"/>
                </a:solidFill>
              </a:rPr>
              <a:t> </a:t>
            </a:r>
            <a:r>
              <a:rPr lang="en-US" dirty="0" smtClean="0"/>
              <a:t>reformed the </a:t>
            </a:r>
            <a:r>
              <a:rPr lang="en-US" dirty="0" err="1" smtClean="0"/>
              <a:t>Safavid</a:t>
            </a:r>
            <a:r>
              <a:rPr lang="en-US" dirty="0" smtClean="0"/>
              <a:t> military and civilian life</a:t>
            </a:r>
            <a:endParaRPr lang="en-US" sz="1800" dirty="0" smtClean="0"/>
          </a:p>
          <a:p>
            <a:pPr marL="1200150" lvl="2" indent="-514350">
              <a:buFont typeface="+mj-lt"/>
              <a:buAutoNum type="romanLcPeriod" startAt="4"/>
            </a:pPr>
            <a:r>
              <a:rPr lang="en-US" dirty="0" smtClean="0"/>
              <a:t>He also </a:t>
            </a:r>
            <a:r>
              <a:rPr lang="en-US" b="1" u="sng" dirty="0" smtClean="0">
                <a:solidFill>
                  <a:srgbClr val="F8C000"/>
                </a:solidFill>
              </a:rPr>
              <a:t>punished corruption</a:t>
            </a:r>
            <a:r>
              <a:rPr lang="en-US" dirty="0" smtClean="0"/>
              <a:t> severely and hired foreigners in the </a:t>
            </a:r>
            <a:r>
              <a:rPr lang="en-US" dirty="0" err="1" smtClean="0"/>
              <a:t>gov’t</a:t>
            </a:r>
            <a:endParaRPr lang="en-US" sz="18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118" y="2927509"/>
            <a:ext cx="2703497" cy="35572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2500" y="5188813"/>
            <a:ext cx="18226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Shah </a:t>
            </a:r>
            <a:r>
              <a:rPr lang="en-US" dirty="0" err="1" smtClean="0"/>
              <a:t>Abbas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Empires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85546" y="1863412"/>
            <a:ext cx="9729546" cy="4783680"/>
          </a:xfrm>
        </p:spPr>
        <p:txBody>
          <a:bodyPr/>
          <a:lstStyle/>
          <a:p>
            <a:pPr marL="1200150" lvl="2" indent="-514350">
              <a:buFont typeface="+mj-lt"/>
              <a:buAutoNum type="romanLcPeriod" startAt="8"/>
            </a:pPr>
            <a:r>
              <a:rPr lang="en-US" dirty="0" smtClean="0"/>
              <a:t>Shah </a:t>
            </a:r>
            <a:r>
              <a:rPr lang="en-US" dirty="0" err="1" smtClean="0"/>
              <a:t>Abbas</a:t>
            </a:r>
            <a:r>
              <a:rPr lang="en-US" dirty="0" smtClean="0"/>
              <a:t> built beautiful city of </a:t>
            </a:r>
            <a:r>
              <a:rPr lang="en-US" b="1" u="sng" dirty="0" smtClean="0">
                <a:solidFill>
                  <a:srgbClr val="F8C000"/>
                </a:solidFill>
              </a:rPr>
              <a:t>Esfahan</a:t>
            </a:r>
            <a:r>
              <a:rPr lang="en-US" dirty="0" smtClean="0"/>
              <a:t> in Iran</a:t>
            </a:r>
            <a:endParaRPr lang="en-US" sz="1800" dirty="0" smtClean="0"/>
          </a:p>
          <a:p>
            <a:pPr marL="1377950" lvl="3" indent="-342900">
              <a:buFont typeface="+mj-lt"/>
              <a:buAutoNum type="arabicPeriod"/>
            </a:pPr>
            <a:r>
              <a:rPr lang="en-US" dirty="0" smtClean="0"/>
              <a:t>Esfahan had </a:t>
            </a:r>
            <a:r>
              <a:rPr lang="en-US" b="1" u="sng" dirty="0" smtClean="0">
                <a:solidFill>
                  <a:srgbClr val="F8C000"/>
                </a:solidFill>
              </a:rPr>
              <a:t>beautiful woven carpets</a:t>
            </a:r>
            <a:r>
              <a:rPr lang="en-US" dirty="0" smtClean="0"/>
              <a:t> in the city</a:t>
            </a:r>
            <a:endParaRPr lang="en-US" sz="1600" dirty="0" smtClean="0"/>
          </a:p>
          <a:p>
            <a:pPr marL="1377950" lvl="3" indent="-342900">
              <a:buFont typeface="+mj-lt"/>
              <a:buAutoNum type="arabicPeriod"/>
            </a:pPr>
            <a:r>
              <a:rPr lang="en-US" dirty="0" smtClean="0"/>
              <a:t>Esfahan had intricate </a:t>
            </a:r>
            <a:r>
              <a:rPr lang="en-US" b="1" u="sng" dirty="0" smtClean="0">
                <a:solidFill>
                  <a:srgbClr val="F8C000"/>
                </a:solidFill>
              </a:rPr>
              <a:t>calligraphy</a:t>
            </a:r>
            <a:r>
              <a:rPr lang="en-US" dirty="0" smtClean="0"/>
              <a:t>, metalwork, </a:t>
            </a:r>
            <a:r>
              <a:rPr lang="en-US" b="1" u="sng" dirty="0" smtClean="0">
                <a:solidFill>
                  <a:srgbClr val="F8C000"/>
                </a:solidFill>
              </a:rPr>
              <a:t>glass</a:t>
            </a:r>
            <a:r>
              <a:rPr lang="en-US" dirty="0" smtClean="0"/>
              <a:t> &amp; </a:t>
            </a:r>
            <a:r>
              <a:rPr lang="en-US" b="1" u="sng" dirty="0" smtClean="0">
                <a:solidFill>
                  <a:srgbClr val="F8C000"/>
                </a:solidFill>
              </a:rPr>
              <a:t>tile</a:t>
            </a:r>
            <a:r>
              <a:rPr lang="en-US" dirty="0" smtClean="0"/>
              <a:t> work</a:t>
            </a:r>
            <a:endParaRPr lang="en-US" sz="1600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524" y="3162876"/>
            <a:ext cx="4702669" cy="353204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765174" y="4947903"/>
            <a:ext cx="2979021" cy="49479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Esfahan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831" y="1758413"/>
            <a:ext cx="7363405" cy="494268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Esfahan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497" y="1730963"/>
            <a:ext cx="6492073" cy="486454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Esfahan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42" y="1768986"/>
            <a:ext cx="7665495" cy="490591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Esfahan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74" y="1799763"/>
            <a:ext cx="7612063" cy="48717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Empires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48448" y="1863412"/>
            <a:ext cx="9292448" cy="4783680"/>
          </a:xfrm>
        </p:spPr>
        <p:txBody>
          <a:bodyPr>
            <a:normAutofit/>
          </a:bodyPr>
          <a:lstStyle/>
          <a:p>
            <a:pPr marL="806450" lvl="1" indent="-457200">
              <a:buFont typeface="+mj-lt"/>
              <a:buAutoNum type="alphaLcPeriod" startAt="2"/>
            </a:pPr>
            <a:r>
              <a:rPr lang="en-US" dirty="0" smtClean="0"/>
              <a:t>After the fall of Rome in 476, </a:t>
            </a:r>
            <a:r>
              <a:rPr lang="en-US" b="1" u="sng" dirty="0" smtClean="0">
                <a:solidFill>
                  <a:srgbClr val="F8C000"/>
                </a:solidFill>
              </a:rPr>
              <a:t>Muslim scholars preserved</a:t>
            </a:r>
            <a:r>
              <a:rPr lang="en-US" dirty="0" smtClean="0"/>
              <a:t> and expanded much of the </a:t>
            </a:r>
            <a:r>
              <a:rPr lang="en-US" b="1" u="sng" dirty="0" smtClean="0">
                <a:solidFill>
                  <a:srgbClr val="F8C000"/>
                </a:solidFill>
              </a:rPr>
              <a:t>scientific knowledge</a:t>
            </a:r>
            <a:r>
              <a:rPr lang="en-US" dirty="0" smtClean="0"/>
              <a:t> that had been gained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690" y="3050077"/>
            <a:ext cx="3289579" cy="3344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33" y="3050077"/>
            <a:ext cx="4772836" cy="298687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Woven Carpets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13" y="1752162"/>
            <a:ext cx="6585627" cy="493922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Calligraphy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10" y="1929030"/>
            <a:ext cx="3594100" cy="226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482" y="3066815"/>
            <a:ext cx="4485648" cy="335302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Empires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5920" y="1863412"/>
            <a:ext cx="9449920" cy="4783680"/>
          </a:xfrm>
        </p:spPr>
        <p:txBody>
          <a:bodyPr/>
          <a:lstStyle/>
          <a:p>
            <a:pPr marL="806450" lvl="1" indent="-457200">
              <a:buFont typeface="+mj-lt"/>
              <a:buAutoNum type="alphaLcPeriod" startAt="3"/>
            </a:pPr>
            <a:r>
              <a:rPr lang="en-US" sz="2400" b="1" dirty="0" smtClean="0"/>
              <a:t>Why they are significant</a:t>
            </a:r>
            <a:endParaRPr lang="en-US" sz="2000" dirty="0" smtClean="0"/>
          </a:p>
          <a:p>
            <a:pPr marL="1200150" lvl="2" indent="-514350">
              <a:buFont typeface="+mj-lt"/>
              <a:buAutoNum type="romanLcPeriod"/>
            </a:pPr>
            <a:r>
              <a:rPr lang="en-US" dirty="0" smtClean="0"/>
              <a:t>Established </a:t>
            </a:r>
            <a:r>
              <a:rPr lang="en-US" b="1" u="sng" dirty="0" smtClean="0">
                <a:solidFill>
                  <a:srgbClr val="F8C000"/>
                </a:solidFill>
              </a:rPr>
              <a:t>Muslim dominance</a:t>
            </a:r>
            <a:r>
              <a:rPr lang="en-US" dirty="0" smtClean="0"/>
              <a:t> in modern day </a:t>
            </a:r>
            <a:r>
              <a:rPr lang="en-US" b="1" u="sng" dirty="0" smtClean="0">
                <a:solidFill>
                  <a:srgbClr val="F8C000"/>
                </a:solidFill>
              </a:rPr>
              <a:t>Iran</a:t>
            </a:r>
            <a:endParaRPr lang="en-US" sz="1800" b="1" u="sng" dirty="0" smtClean="0">
              <a:solidFill>
                <a:srgbClr val="F8C000"/>
              </a:solidFill>
            </a:endParaRPr>
          </a:p>
          <a:p>
            <a:pPr marL="1200150" lvl="2" indent="-514350">
              <a:buFont typeface="+mj-lt"/>
              <a:buAutoNum type="romanLcPeriod"/>
            </a:pPr>
            <a:r>
              <a:rPr lang="en-US" dirty="0" smtClean="0"/>
              <a:t>Created </a:t>
            </a:r>
            <a:r>
              <a:rPr lang="en-US" b="1" u="sng" dirty="0" smtClean="0">
                <a:solidFill>
                  <a:srgbClr val="F8C000"/>
                </a:solidFill>
              </a:rPr>
              <a:t>beautiful artwork</a:t>
            </a:r>
            <a:r>
              <a:rPr lang="en-US" dirty="0" smtClean="0"/>
              <a:t> still on display in Esfahan</a:t>
            </a:r>
            <a:endParaRPr lang="en-US" sz="1800" dirty="0" smtClean="0"/>
          </a:p>
          <a:p>
            <a:pPr marL="1200150" lvl="2" indent="-514350">
              <a:buFont typeface="+mj-lt"/>
              <a:buAutoNum type="romanLcPeriod"/>
            </a:pPr>
            <a:r>
              <a:rPr lang="en-US" sz="1800" dirty="0" smtClean="0"/>
              <a:t>Were an example of </a:t>
            </a:r>
            <a:r>
              <a:rPr lang="en-US" sz="1800" b="1" u="sng" dirty="0" smtClean="0">
                <a:solidFill>
                  <a:srgbClr val="F8C000"/>
                </a:solidFill>
              </a:rPr>
              <a:t>cultural blending</a:t>
            </a:r>
            <a:r>
              <a:rPr lang="en-US" sz="1800" dirty="0" smtClean="0"/>
              <a:t> of Persian, Ottoman, and Arab cultures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137" y="3635439"/>
            <a:ext cx="7174678" cy="27891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Empires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63412"/>
            <a:ext cx="9144000" cy="4783680"/>
          </a:xfrm>
        </p:spPr>
        <p:txBody>
          <a:bodyPr/>
          <a:lstStyle/>
          <a:p>
            <a:pPr marL="457200" lvl="0" indent="-457200">
              <a:buFont typeface="+mj-lt"/>
              <a:buAutoNum type="arabicPeriod" startAt="4"/>
            </a:pPr>
            <a:r>
              <a:rPr lang="en-US" dirty="0" smtClean="0">
                <a:solidFill>
                  <a:srgbClr val="F8C000"/>
                </a:solidFill>
              </a:rPr>
              <a:t>The </a:t>
            </a:r>
            <a:r>
              <a:rPr lang="en-US" dirty="0" err="1" smtClean="0">
                <a:solidFill>
                  <a:srgbClr val="F8C000"/>
                </a:solidFill>
              </a:rPr>
              <a:t>Mughals</a:t>
            </a:r>
            <a:endParaRPr lang="en-US" sz="2000" dirty="0" smtClean="0">
              <a:solidFill>
                <a:srgbClr val="F8C000"/>
              </a:solidFill>
            </a:endParaRPr>
          </a:p>
          <a:p>
            <a:pPr marL="806450" lvl="1" indent="-457200">
              <a:buFont typeface="+mj-lt"/>
              <a:buAutoNum type="alphaLcPeriod"/>
            </a:pPr>
            <a:r>
              <a:rPr lang="en-US" sz="2400" b="1" dirty="0" smtClean="0"/>
              <a:t>Where were they located?</a:t>
            </a:r>
            <a:endParaRPr lang="en-US" sz="2000" dirty="0" smtClean="0"/>
          </a:p>
          <a:p>
            <a:pPr marL="1200150" lvl="2" indent="-514350">
              <a:buFont typeface="+mj-lt"/>
              <a:buAutoNum type="romanLcPeriod"/>
            </a:pPr>
            <a:r>
              <a:rPr lang="en-US" dirty="0" smtClean="0"/>
              <a:t>Northern </a:t>
            </a:r>
            <a:r>
              <a:rPr lang="en-US" b="1" u="sng" dirty="0" smtClean="0">
                <a:solidFill>
                  <a:srgbClr val="F8C000"/>
                </a:solidFill>
              </a:rPr>
              <a:t>India</a:t>
            </a:r>
            <a:r>
              <a:rPr lang="en-US" dirty="0" smtClean="0"/>
              <a:t> eventually reaching </a:t>
            </a:r>
            <a:r>
              <a:rPr lang="en-US" b="1" u="sng" dirty="0" smtClean="0">
                <a:solidFill>
                  <a:srgbClr val="F8C000"/>
                </a:solidFill>
              </a:rPr>
              <a:t>Southern India</a:t>
            </a:r>
            <a:endParaRPr lang="en-US" sz="1800" b="1" u="sng" dirty="0" smtClean="0">
              <a:solidFill>
                <a:srgbClr val="F8C0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7362" y="3318910"/>
            <a:ext cx="4014043" cy="332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Babur &amp; Akbar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04" y="2992880"/>
            <a:ext cx="2603500" cy="1968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455" y="2149246"/>
            <a:ext cx="5031215" cy="377341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Empires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07894" y="1863412"/>
            <a:ext cx="9551894" cy="4783680"/>
          </a:xfrm>
        </p:spPr>
        <p:txBody>
          <a:bodyPr/>
          <a:lstStyle/>
          <a:p>
            <a:pPr marL="806450" lvl="1" indent="-457200">
              <a:buFont typeface="+mj-lt"/>
              <a:buAutoNum type="alphaLcPeriod" startAt="2"/>
            </a:pPr>
            <a:r>
              <a:rPr lang="en-US" sz="2400" b="1" dirty="0" smtClean="0"/>
              <a:t>Who were they?</a:t>
            </a:r>
            <a:endParaRPr lang="en-US" sz="2000" dirty="0" smtClean="0"/>
          </a:p>
          <a:p>
            <a:pPr marL="1200150" lvl="2" indent="-514350">
              <a:buFont typeface="+mj-lt"/>
              <a:buAutoNum type="romanLcPeriod"/>
            </a:pPr>
            <a:r>
              <a:rPr lang="en-US" dirty="0" smtClean="0"/>
              <a:t>Descendents of the </a:t>
            </a:r>
            <a:r>
              <a:rPr lang="en-US" b="1" u="sng" dirty="0" smtClean="0">
                <a:solidFill>
                  <a:srgbClr val="F8C000"/>
                </a:solidFill>
              </a:rPr>
              <a:t>Mongols</a:t>
            </a:r>
            <a:endParaRPr lang="en-US" sz="1800" b="1" u="sng" dirty="0" smtClean="0">
              <a:solidFill>
                <a:srgbClr val="F8C000"/>
              </a:solidFill>
            </a:endParaRPr>
          </a:p>
          <a:p>
            <a:pPr marL="1200150" lvl="2" indent="-514350">
              <a:buFont typeface="+mj-lt"/>
              <a:buAutoNum type="romanLcPeriod"/>
            </a:pPr>
            <a:r>
              <a:rPr lang="en-US" dirty="0" smtClean="0"/>
              <a:t>A brilliant general names </a:t>
            </a:r>
            <a:r>
              <a:rPr lang="en-US" b="1" u="sng" dirty="0" smtClean="0">
                <a:solidFill>
                  <a:srgbClr val="F8C000"/>
                </a:solidFill>
              </a:rPr>
              <a:t>Babur</a:t>
            </a:r>
            <a:r>
              <a:rPr lang="en-US" dirty="0" smtClean="0"/>
              <a:t> swept down into India and laid the foundation for the </a:t>
            </a:r>
            <a:r>
              <a:rPr lang="en-US" dirty="0" err="1" smtClean="0"/>
              <a:t>Mughal</a:t>
            </a:r>
            <a:r>
              <a:rPr lang="en-US" dirty="0" smtClean="0"/>
              <a:t> Empire</a:t>
            </a:r>
            <a:endParaRPr lang="en-US" sz="1800" dirty="0" smtClean="0"/>
          </a:p>
          <a:p>
            <a:pPr marL="1200150" lvl="2" indent="-514350">
              <a:buFont typeface="+mj-lt"/>
              <a:buAutoNum type="romanLcPeriod"/>
            </a:pPr>
            <a:r>
              <a:rPr lang="en-US" dirty="0" smtClean="0"/>
              <a:t>Babur’s </a:t>
            </a:r>
            <a:r>
              <a:rPr lang="en-US" b="1" u="sng" dirty="0" smtClean="0">
                <a:solidFill>
                  <a:srgbClr val="F8C000"/>
                </a:solidFill>
              </a:rPr>
              <a:t>grandson Akbar</a:t>
            </a:r>
            <a:r>
              <a:rPr lang="en-US" dirty="0" smtClean="0"/>
              <a:t> ruled India with tolerance from 1556-1605</a:t>
            </a:r>
            <a:endParaRPr lang="en-US" sz="1800" dirty="0" smtClean="0"/>
          </a:p>
          <a:p>
            <a:pPr marL="1200150" lvl="2" indent="-514350">
              <a:buFont typeface="+mj-lt"/>
              <a:buAutoNum type="romanLcPeriod"/>
            </a:pPr>
            <a:r>
              <a:rPr lang="en-US" dirty="0" smtClean="0"/>
              <a:t>Babur had a strong military backed with </a:t>
            </a:r>
            <a:r>
              <a:rPr lang="en-US" b="1" u="sng" dirty="0" smtClean="0">
                <a:solidFill>
                  <a:srgbClr val="F8C000"/>
                </a:solidFill>
              </a:rPr>
              <a:t>artillery/cannons</a:t>
            </a:r>
            <a:r>
              <a:rPr lang="en-US" dirty="0" smtClean="0"/>
              <a:t> which allowed him to move south into the Deccan Plateau</a:t>
            </a:r>
            <a:endParaRPr lang="en-US" sz="1800" dirty="0" smtClean="0"/>
          </a:p>
          <a:p>
            <a:pPr marL="1200150" lvl="2" indent="-514350">
              <a:buFont typeface="+mj-lt"/>
              <a:buAutoNum type="romanLcPeriod"/>
            </a:pPr>
            <a:r>
              <a:rPr lang="en-US" b="1" u="sng" dirty="0" smtClean="0">
                <a:solidFill>
                  <a:srgbClr val="F8C000"/>
                </a:solidFill>
              </a:rPr>
              <a:t>Unified</a:t>
            </a:r>
            <a:r>
              <a:rPr lang="en-US" dirty="0" smtClean="0"/>
              <a:t> a land of </a:t>
            </a:r>
            <a:r>
              <a:rPr lang="en-US" b="1" u="sng" dirty="0" smtClean="0">
                <a:solidFill>
                  <a:srgbClr val="F8C000"/>
                </a:solidFill>
              </a:rPr>
              <a:t>100 million</a:t>
            </a:r>
            <a:r>
              <a:rPr lang="en-US" dirty="0" smtClean="0"/>
              <a:t> people</a:t>
            </a:r>
            <a:endParaRPr lang="en-US" sz="1800" dirty="0" smtClean="0"/>
          </a:p>
          <a:p>
            <a:pPr marL="1200150" lvl="2" indent="-514350">
              <a:buFont typeface="+mj-lt"/>
              <a:buAutoNum type="romanLcPeriod"/>
            </a:pPr>
            <a:r>
              <a:rPr lang="en-US" dirty="0" smtClean="0"/>
              <a:t>Babur believed in </a:t>
            </a:r>
            <a:r>
              <a:rPr lang="en-US" b="1" u="sng" dirty="0" smtClean="0">
                <a:solidFill>
                  <a:srgbClr val="F8C000"/>
                </a:solidFill>
              </a:rPr>
              <a:t>religious toleration</a:t>
            </a:r>
            <a:r>
              <a:rPr lang="en-US" dirty="0" smtClean="0"/>
              <a:t>; he married, among others, two </a:t>
            </a:r>
            <a:r>
              <a:rPr lang="en-US" b="1" u="sng" dirty="0" smtClean="0">
                <a:solidFill>
                  <a:srgbClr val="F8C000"/>
                </a:solidFill>
              </a:rPr>
              <a:t>Hindus</a:t>
            </a:r>
            <a:r>
              <a:rPr lang="en-US" dirty="0" smtClean="0"/>
              <a:t>, a </a:t>
            </a:r>
            <a:r>
              <a:rPr lang="en-US" b="1" u="sng" dirty="0" smtClean="0">
                <a:solidFill>
                  <a:srgbClr val="F8C000"/>
                </a:solidFill>
              </a:rPr>
              <a:t>Christian</a:t>
            </a:r>
            <a:r>
              <a:rPr lang="en-US" dirty="0" smtClean="0"/>
              <a:t>, and a </a:t>
            </a:r>
            <a:r>
              <a:rPr lang="en-US" b="1" u="sng" dirty="0" smtClean="0">
                <a:solidFill>
                  <a:srgbClr val="F8C000"/>
                </a:solidFill>
              </a:rPr>
              <a:t>Muslim</a:t>
            </a:r>
            <a:endParaRPr lang="en-US" sz="1800" b="1" u="sng" dirty="0" smtClean="0">
              <a:solidFill>
                <a:srgbClr val="F8C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909" y="129790"/>
            <a:ext cx="4781335" cy="6625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Empires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28407" y="1863412"/>
            <a:ext cx="9672408" cy="4783680"/>
          </a:xfrm>
        </p:spPr>
        <p:txBody>
          <a:bodyPr/>
          <a:lstStyle/>
          <a:p>
            <a:pPr marL="1200150" lvl="2" indent="-514350">
              <a:buFont typeface="+mj-lt"/>
              <a:buAutoNum type="romanLcPeriod" startAt="7"/>
            </a:pPr>
            <a:r>
              <a:rPr lang="en-US" b="1" u="sng" dirty="0" smtClean="0">
                <a:solidFill>
                  <a:srgbClr val="F8C000"/>
                </a:solidFill>
              </a:rPr>
              <a:t>Art, architecture</a:t>
            </a:r>
            <a:r>
              <a:rPr lang="en-US" dirty="0" smtClean="0"/>
              <a:t>, language, and writing </a:t>
            </a:r>
            <a:r>
              <a:rPr lang="en-US" b="1" u="sng" dirty="0" smtClean="0">
                <a:solidFill>
                  <a:srgbClr val="F8C000"/>
                </a:solidFill>
              </a:rPr>
              <a:t>flourished</a:t>
            </a:r>
            <a:r>
              <a:rPr lang="en-US" dirty="0" smtClean="0"/>
              <a:t> under Akbar’s empire</a:t>
            </a:r>
          </a:p>
          <a:p>
            <a:pPr marL="1200150" lvl="2" indent="-514350">
              <a:buFont typeface="+mj-lt"/>
              <a:buAutoNum type="romanLcPeriod" startAt="7"/>
            </a:pPr>
            <a:r>
              <a:rPr lang="en-US" sz="2100" dirty="0" smtClean="0"/>
              <a:t>Akbar’s grandson </a:t>
            </a:r>
            <a:r>
              <a:rPr lang="en-US" sz="2100" b="1" u="sng" dirty="0" smtClean="0">
                <a:solidFill>
                  <a:srgbClr val="F8C000"/>
                </a:solidFill>
              </a:rPr>
              <a:t>Shah </a:t>
            </a:r>
            <a:r>
              <a:rPr lang="en-US" sz="2100" b="1" u="sng" dirty="0" err="1" smtClean="0">
                <a:solidFill>
                  <a:srgbClr val="F8C000"/>
                </a:solidFill>
              </a:rPr>
              <a:t>Jahan</a:t>
            </a:r>
            <a:r>
              <a:rPr lang="en-US" sz="2100" dirty="0" smtClean="0"/>
              <a:t> built the beautiful </a:t>
            </a:r>
            <a:r>
              <a:rPr lang="en-US" sz="2100" b="1" u="sng" dirty="0" err="1" smtClean="0">
                <a:solidFill>
                  <a:srgbClr val="F8C000"/>
                </a:solidFill>
              </a:rPr>
              <a:t>Taj</a:t>
            </a:r>
            <a:r>
              <a:rPr lang="en-US" sz="2100" b="1" u="sng" dirty="0" smtClean="0">
                <a:solidFill>
                  <a:srgbClr val="F8C000"/>
                </a:solidFill>
              </a:rPr>
              <a:t> </a:t>
            </a:r>
            <a:r>
              <a:rPr lang="en-US" sz="2100" b="1" u="sng" dirty="0" err="1" smtClean="0">
                <a:solidFill>
                  <a:srgbClr val="F8C000"/>
                </a:solidFill>
              </a:rPr>
              <a:t>Mahal</a:t>
            </a:r>
            <a:r>
              <a:rPr lang="en-US" sz="2100" b="1" dirty="0" smtClean="0">
                <a:solidFill>
                  <a:srgbClr val="F8C000"/>
                </a:solidFill>
              </a:rPr>
              <a:t> </a:t>
            </a:r>
            <a:r>
              <a:rPr lang="en-US" sz="2100" dirty="0" smtClean="0"/>
              <a:t>for his wife </a:t>
            </a:r>
            <a:r>
              <a:rPr lang="en-US" sz="2100" dirty="0" err="1" smtClean="0"/>
              <a:t>Mumtaz</a:t>
            </a:r>
            <a:r>
              <a:rPr lang="en-US" sz="2100" dirty="0" smtClean="0"/>
              <a:t> </a:t>
            </a:r>
            <a:r>
              <a:rPr lang="en-US" sz="2100" dirty="0" err="1" smtClean="0"/>
              <a:t>Mahal</a:t>
            </a:r>
            <a:r>
              <a:rPr lang="en-US" sz="2100" dirty="0" smtClean="0"/>
              <a:t> who died at age 39 giving birth to her </a:t>
            </a:r>
            <a:r>
              <a:rPr lang="en-US" sz="2100" b="1" u="sng" dirty="0" smtClean="0">
                <a:solidFill>
                  <a:srgbClr val="F8C000"/>
                </a:solidFill>
              </a:rPr>
              <a:t>14</a:t>
            </a:r>
            <a:r>
              <a:rPr lang="en-US" sz="2100" b="1" u="sng" baseline="30000" dirty="0" smtClean="0">
                <a:solidFill>
                  <a:srgbClr val="F8C000"/>
                </a:solidFill>
              </a:rPr>
              <a:t>th</a:t>
            </a:r>
            <a:r>
              <a:rPr lang="en-US" sz="2100" dirty="0" smtClean="0"/>
              <a:t> child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639" y="3118149"/>
            <a:ext cx="5346883" cy="352894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Taj</a:t>
            </a:r>
            <a:r>
              <a:rPr lang="en-US" dirty="0" smtClean="0"/>
              <a:t> </a:t>
            </a:r>
            <a:r>
              <a:rPr lang="en-US" dirty="0" err="1" smtClean="0"/>
              <a:t>Mahal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0879" y="1963327"/>
            <a:ext cx="6956992" cy="4674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96" y="79468"/>
            <a:ext cx="8799722" cy="659979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Empires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33731" y="1863412"/>
            <a:ext cx="9477731" cy="4783680"/>
          </a:xfrm>
        </p:spPr>
        <p:txBody>
          <a:bodyPr>
            <a:normAutofit/>
          </a:bodyPr>
          <a:lstStyle/>
          <a:p>
            <a:pPr marL="692150" lvl="1" indent="-342900">
              <a:buFont typeface="+mj-lt"/>
              <a:buAutoNum type="alphaLcPeriod" startAt="4"/>
            </a:pPr>
            <a:r>
              <a:rPr lang="en-US" sz="1700" dirty="0" smtClean="0"/>
              <a:t>In early 800s, the </a:t>
            </a:r>
            <a:r>
              <a:rPr lang="en-US" sz="1700" b="1" u="sng" dirty="0" smtClean="0">
                <a:solidFill>
                  <a:srgbClr val="F8C000"/>
                </a:solidFill>
              </a:rPr>
              <a:t>House</a:t>
            </a:r>
            <a:r>
              <a:rPr lang="en-US" sz="1700" dirty="0" smtClean="0"/>
              <a:t> of </a:t>
            </a:r>
            <a:r>
              <a:rPr lang="en-US" sz="1700" b="1" u="sng" dirty="0" smtClean="0">
                <a:solidFill>
                  <a:srgbClr val="F8C000"/>
                </a:solidFill>
              </a:rPr>
              <a:t>Wisdom</a:t>
            </a:r>
            <a:r>
              <a:rPr lang="en-US" sz="1700" dirty="0" smtClean="0"/>
              <a:t> was built in Baghdad; place where different cultures worked side by side to </a:t>
            </a:r>
            <a:r>
              <a:rPr lang="en-US" sz="1600" b="1" u="sng" dirty="0" smtClean="0">
                <a:solidFill>
                  <a:srgbClr val="F8C000"/>
                </a:solidFill>
              </a:rPr>
              <a:t>translate texts</a:t>
            </a:r>
            <a:r>
              <a:rPr lang="en-US" sz="1700" dirty="0" smtClean="0"/>
              <a:t> from Greece, India, Persia and elsewhere into Arabic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68" y="2723187"/>
            <a:ext cx="3702557" cy="3087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461" y="2725585"/>
            <a:ext cx="4568642" cy="30850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Empires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74759" y="1863412"/>
            <a:ext cx="9718759" cy="4783680"/>
          </a:xfrm>
        </p:spPr>
        <p:txBody>
          <a:bodyPr/>
          <a:lstStyle/>
          <a:p>
            <a:pPr marL="1200150" lvl="2" indent="-514350">
              <a:buFont typeface="+mj-lt"/>
              <a:buAutoNum type="romanLcPeriod" startAt="9"/>
            </a:pPr>
            <a:r>
              <a:rPr lang="en-US" dirty="0" smtClean="0"/>
              <a:t>While Shah </a:t>
            </a:r>
            <a:r>
              <a:rPr lang="en-US" dirty="0" err="1" smtClean="0"/>
              <a:t>Jahan</a:t>
            </a:r>
            <a:r>
              <a:rPr lang="en-US" dirty="0" smtClean="0"/>
              <a:t> built, the country was </a:t>
            </a:r>
            <a:r>
              <a:rPr lang="en-US" b="1" u="sng" dirty="0" smtClean="0">
                <a:solidFill>
                  <a:srgbClr val="F8C000"/>
                </a:solidFill>
              </a:rPr>
              <a:t>hungry</a:t>
            </a:r>
            <a:r>
              <a:rPr lang="en-US" dirty="0" smtClean="0"/>
              <a:t> and </a:t>
            </a:r>
            <a:r>
              <a:rPr lang="en-US" b="1" u="sng" dirty="0" smtClean="0">
                <a:solidFill>
                  <a:srgbClr val="F8C000"/>
                </a:solidFill>
              </a:rPr>
              <a:t>suffering</a:t>
            </a:r>
            <a:endParaRPr lang="en-US" sz="1800" b="1" u="sng" dirty="0" smtClean="0">
              <a:solidFill>
                <a:srgbClr val="F8C000"/>
              </a:solidFill>
            </a:endParaRPr>
          </a:p>
          <a:p>
            <a:pPr marL="1200150" lvl="2" indent="-514350">
              <a:buFont typeface="+mj-lt"/>
              <a:buAutoNum type="romanLcPeriod" startAt="9"/>
            </a:pPr>
            <a:r>
              <a:rPr lang="en-US" dirty="0" smtClean="0"/>
              <a:t>Shah </a:t>
            </a:r>
            <a:r>
              <a:rPr lang="en-US" dirty="0" err="1" smtClean="0"/>
              <a:t>Jahan’s</a:t>
            </a:r>
            <a:r>
              <a:rPr lang="en-US" dirty="0" smtClean="0"/>
              <a:t> 3</a:t>
            </a:r>
            <a:r>
              <a:rPr lang="en-US" baseline="30000" dirty="0" smtClean="0"/>
              <a:t>rd</a:t>
            </a:r>
            <a:r>
              <a:rPr lang="en-US" dirty="0" smtClean="0"/>
              <a:t> son Aurangzeb </a:t>
            </a:r>
            <a:r>
              <a:rPr lang="en-US" sz="1800" dirty="0" smtClean="0"/>
              <a:t>drained the empire of resources, 2 million people </a:t>
            </a:r>
            <a:r>
              <a:rPr lang="en-US" sz="1800" b="1" u="sng" dirty="0" smtClean="0">
                <a:solidFill>
                  <a:srgbClr val="F8C000"/>
                </a:solidFill>
              </a:rPr>
              <a:t>died</a:t>
            </a:r>
            <a:r>
              <a:rPr lang="en-US" sz="1800" dirty="0" smtClean="0"/>
              <a:t> of </a:t>
            </a:r>
            <a:r>
              <a:rPr lang="en-US" sz="1800" b="1" u="sng" dirty="0" smtClean="0">
                <a:solidFill>
                  <a:srgbClr val="F8C000"/>
                </a:solidFill>
              </a:rPr>
              <a:t>famine</a:t>
            </a:r>
            <a:r>
              <a:rPr lang="en-US" sz="1800" dirty="0" smtClean="0"/>
              <a:t>, his subjects weren’t loyal to him anymore and the empire was crumbling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272" y="3478778"/>
            <a:ext cx="5201865" cy="1981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Empires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5190" y="1863412"/>
            <a:ext cx="9459190" cy="4783680"/>
          </a:xfrm>
        </p:spPr>
        <p:txBody>
          <a:bodyPr/>
          <a:lstStyle/>
          <a:p>
            <a:pPr marL="806450" lvl="1" indent="-457200">
              <a:buFont typeface="+mj-lt"/>
              <a:buAutoNum type="alphaLcPeriod" startAt="3"/>
            </a:pPr>
            <a:r>
              <a:rPr lang="en-US" sz="2400" b="1" dirty="0" smtClean="0"/>
              <a:t>Why they are significant</a:t>
            </a:r>
            <a:endParaRPr lang="en-US" sz="2000" dirty="0" smtClean="0"/>
          </a:p>
          <a:p>
            <a:pPr marL="1200150" lvl="2" indent="-514350">
              <a:buFont typeface="+mj-lt"/>
              <a:buAutoNum type="romanLcPeriod"/>
            </a:pPr>
            <a:r>
              <a:rPr lang="en-US" sz="1700" dirty="0" smtClean="0"/>
              <a:t>The </a:t>
            </a:r>
            <a:r>
              <a:rPr lang="en-US" sz="1700" dirty="0" err="1" smtClean="0"/>
              <a:t>Taj</a:t>
            </a:r>
            <a:r>
              <a:rPr lang="en-US" sz="1700" dirty="0" smtClean="0"/>
              <a:t> </a:t>
            </a:r>
            <a:r>
              <a:rPr lang="en-US" sz="1700" dirty="0" err="1" smtClean="0"/>
              <a:t>Mahal</a:t>
            </a:r>
            <a:r>
              <a:rPr lang="en-US" sz="1700" dirty="0" smtClean="0"/>
              <a:t> has become one of the most </a:t>
            </a:r>
            <a:r>
              <a:rPr lang="en-US" sz="1700" b="1" u="sng" dirty="0" smtClean="0">
                <a:solidFill>
                  <a:srgbClr val="F8C000"/>
                </a:solidFill>
              </a:rPr>
              <a:t>iconic</a:t>
            </a:r>
            <a:r>
              <a:rPr lang="en-US" sz="1700" dirty="0" smtClean="0"/>
              <a:t> pieces of </a:t>
            </a:r>
            <a:r>
              <a:rPr lang="en-US" sz="1700" b="1" u="sng" dirty="0" smtClean="0">
                <a:solidFill>
                  <a:srgbClr val="F8C000"/>
                </a:solidFill>
              </a:rPr>
              <a:t>architecture</a:t>
            </a:r>
            <a:r>
              <a:rPr lang="en-US" sz="1700" dirty="0" smtClean="0"/>
              <a:t> in the world</a:t>
            </a:r>
          </a:p>
          <a:p>
            <a:pPr marL="1200150" lvl="2" indent="-514350">
              <a:buFont typeface="+mj-lt"/>
              <a:buAutoNum type="romanLcPeriod"/>
            </a:pPr>
            <a:r>
              <a:rPr lang="en-US" sz="1700" dirty="0" smtClean="0"/>
              <a:t>The decline of the </a:t>
            </a:r>
            <a:r>
              <a:rPr lang="en-US" sz="1700" dirty="0" err="1" smtClean="0"/>
              <a:t>Mughals</a:t>
            </a:r>
            <a:r>
              <a:rPr lang="en-US" sz="1700" dirty="0" smtClean="0"/>
              <a:t> </a:t>
            </a:r>
            <a:r>
              <a:rPr lang="en-US" sz="1700" b="1" u="sng" dirty="0" smtClean="0">
                <a:solidFill>
                  <a:srgbClr val="F8C000"/>
                </a:solidFill>
              </a:rPr>
              <a:t>allowed for European traders</a:t>
            </a:r>
            <a:r>
              <a:rPr lang="en-US" sz="1700" dirty="0" smtClean="0"/>
              <a:t> to slowly come to dominate India, which will later lead to </a:t>
            </a:r>
            <a:r>
              <a:rPr lang="en-US" sz="1700" b="1" u="sng" dirty="0" smtClean="0">
                <a:solidFill>
                  <a:srgbClr val="F8C000"/>
                </a:solidFill>
              </a:rPr>
              <a:t>India’s independence movement</a:t>
            </a:r>
          </a:p>
          <a:p>
            <a:pPr lvl="2"/>
            <a:endParaRPr lang="en-US" sz="1800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74" y="3815515"/>
            <a:ext cx="3467100" cy="234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917" y="3815515"/>
            <a:ext cx="3219089" cy="241431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Empires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63412"/>
            <a:ext cx="9144000" cy="4783680"/>
          </a:xfrm>
        </p:spPr>
        <p:txBody>
          <a:bodyPr/>
          <a:lstStyle/>
          <a:p>
            <a:pPr marL="342900" lvl="2" indent="-342900" algn="ctr">
              <a:spcBef>
                <a:spcPts val="2000"/>
              </a:spcBef>
              <a:buNone/>
            </a:pPr>
            <a:r>
              <a:rPr lang="en-US" sz="6700" dirty="0" smtClean="0"/>
              <a:t>WAIT!!!!</a:t>
            </a:r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Exit Assignment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63412"/>
            <a:ext cx="9144000" cy="47836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dirty="0" smtClean="0"/>
              <a:t>At the bottom of your notes, write a 5-6 sentence summary about the Ottomans, </a:t>
            </a:r>
            <a:r>
              <a:rPr lang="en-US" sz="3600" dirty="0" err="1" smtClean="0"/>
              <a:t>Safavids</a:t>
            </a:r>
            <a:r>
              <a:rPr lang="en-US" sz="3600" dirty="0" smtClean="0"/>
              <a:t>, and </a:t>
            </a:r>
            <a:r>
              <a:rPr lang="en-US" sz="3600" dirty="0" err="1" smtClean="0"/>
              <a:t>Mughals</a:t>
            </a:r>
            <a:r>
              <a:rPr lang="en-US" sz="3600" dirty="0" smtClean="0"/>
              <a:t>.  </a:t>
            </a:r>
          </a:p>
          <a:p>
            <a:pPr algn="ctr">
              <a:buNone/>
            </a:pPr>
            <a:r>
              <a:rPr lang="en-US" sz="3600" dirty="0" smtClean="0"/>
              <a:t>I will check at the door on the </a:t>
            </a:r>
            <a:r>
              <a:rPr lang="en-US" sz="3600" smtClean="0"/>
              <a:t>way </a:t>
            </a:r>
            <a:r>
              <a:rPr lang="en-US" sz="3600" smtClean="0"/>
              <a:t>in. </a:t>
            </a:r>
            <a:endParaRPr lang="en-US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Empires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48448" y="1863412"/>
            <a:ext cx="9292448" cy="4783680"/>
          </a:xfrm>
        </p:spPr>
        <p:txBody>
          <a:bodyPr>
            <a:normAutofit/>
          </a:bodyPr>
          <a:lstStyle/>
          <a:p>
            <a:pPr marL="806450" lvl="1" indent="-457200">
              <a:buFont typeface="+mj-lt"/>
              <a:buAutoNum type="alphaLcPeriod" startAt="5"/>
            </a:pPr>
            <a:r>
              <a:rPr lang="en-US" sz="2000" dirty="0" smtClean="0"/>
              <a:t>Muslim scientists made many advances in </a:t>
            </a:r>
            <a:r>
              <a:rPr lang="en-US" sz="2000" b="1" u="sng" dirty="0" smtClean="0">
                <a:solidFill>
                  <a:srgbClr val="F8C000"/>
                </a:solidFill>
              </a:rPr>
              <a:t>mathematics</a:t>
            </a:r>
            <a:r>
              <a:rPr lang="en-US" sz="2000" dirty="0" smtClean="0"/>
              <a:t> and </a:t>
            </a:r>
            <a:r>
              <a:rPr lang="en-US" sz="2000" b="1" u="sng" dirty="0" smtClean="0">
                <a:solidFill>
                  <a:srgbClr val="F8C000"/>
                </a:solidFill>
              </a:rPr>
              <a:t>astronomy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74" y="2919716"/>
            <a:ext cx="2882900" cy="2819400"/>
          </a:xfrm>
          <a:prstGeom prst="rect">
            <a:avLst/>
          </a:prstGeom>
        </p:spPr>
      </p:pic>
      <p:pic>
        <p:nvPicPr>
          <p:cNvPr id="5" name="Picture 4" descr="Screen Shot 2013-11-16 at 4.57.4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664" y="2485892"/>
            <a:ext cx="4301832" cy="4161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358" y="0"/>
            <a:ext cx="6572648" cy="66763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568" y="4663162"/>
            <a:ext cx="575686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Muslims will introduce the idea of slavery into Africa long before the Europeans begin the African Slave Trade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50895" y="3541407"/>
            <a:ext cx="1325654" cy="1121755"/>
          </a:xfrm>
          <a:prstGeom prst="straightConnector1">
            <a:avLst/>
          </a:prstGeom>
          <a:ln w="762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Islamic Empires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48448" y="1863412"/>
            <a:ext cx="9292448" cy="4783680"/>
          </a:xfrm>
        </p:spPr>
        <p:txBody>
          <a:bodyPr>
            <a:normAutofit/>
          </a:bodyPr>
          <a:lstStyle/>
          <a:p>
            <a:pPr marL="806450" lvl="1" indent="-457200">
              <a:buFont typeface="+mj-lt"/>
              <a:buAutoNum type="alphaLcPeriod" startAt="6"/>
            </a:pPr>
            <a:r>
              <a:rPr lang="en-US" sz="1700" dirty="0" smtClean="0"/>
              <a:t>Islam led to the rise of three important empires: The </a:t>
            </a:r>
            <a:r>
              <a:rPr lang="en-US" sz="1700" b="1" u="sng" dirty="0" smtClean="0">
                <a:solidFill>
                  <a:srgbClr val="F8C000"/>
                </a:solidFill>
              </a:rPr>
              <a:t>Ottomans</a:t>
            </a:r>
            <a:r>
              <a:rPr lang="en-US" sz="1700" dirty="0" smtClean="0"/>
              <a:t>, </a:t>
            </a:r>
            <a:r>
              <a:rPr lang="en-US" sz="1700" b="1" u="sng" dirty="0" err="1" smtClean="0">
                <a:solidFill>
                  <a:srgbClr val="F8C000"/>
                </a:solidFill>
              </a:rPr>
              <a:t>Safavids</a:t>
            </a:r>
            <a:r>
              <a:rPr lang="en-US" sz="1700" dirty="0" smtClean="0"/>
              <a:t>, and </a:t>
            </a:r>
            <a:r>
              <a:rPr lang="en-US" sz="1600" b="1" u="sng" dirty="0" err="1" smtClean="0">
                <a:solidFill>
                  <a:srgbClr val="F8C000"/>
                </a:solidFill>
              </a:rPr>
              <a:t>Mughals</a:t>
            </a:r>
            <a:endParaRPr lang="en-US" sz="1600" b="1" u="sng" dirty="0">
              <a:solidFill>
                <a:srgbClr val="F8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873" y="2335832"/>
            <a:ext cx="6446456" cy="4435992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Ottoman Empire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008" y="1733948"/>
            <a:ext cx="6739514" cy="49782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83" y="1937577"/>
            <a:ext cx="2582133" cy="1718292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26" y="172246"/>
            <a:ext cx="8415034" cy="6487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</a:majorFont>
      <a:minorFont>
        <a:latin typeface="Book Antiqua"/>
        <a:ea typeface=""/>
        <a:cs typeface=""/>
        <a:font script="Jpan" typeface="ＭＳ 明朝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143</TotalTime>
  <Words>884</Words>
  <Application>Microsoft Office PowerPoint</Application>
  <PresentationFormat>On-screen Show (4:3)</PresentationFormat>
  <Paragraphs>108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Habitat</vt:lpstr>
      <vt:lpstr>Islam</vt:lpstr>
      <vt:lpstr>Islamic Empires</vt:lpstr>
      <vt:lpstr>Islamic Empires</vt:lpstr>
      <vt:lpstr>Islamic Empires</vt:lpstr>
      <vt:lpstr>Islamic Empires</vt:lpstr>
      <vt:lpstr>PowerPoint Presentation</vt:lpstr>
      <vt:lpstr>Islamic Empires</vt:lpstr>
      <vt:lpstr>The Ottoman Empire</vt:lpstr>
      <vt:lpstr>PowerPoint Presentation</vt:lpstr>
      <vt:lpstr>Islamic Empires</vt:lpstr>
      <vt:lpstr>Islamic Empires</vt:lpstr>
      <vt:lpstr>PowerPoint Presentation</vt:lpstr>
      <vt:lpstr>Islamic Empires</vt:lpstr>
      <vt:lpstr>PowerPoint Presentation</vt:lpstr>
      <vt:lpstr>The Hagia Sophia Becomes a Mosque</vt:lpstr>
      <vt:lpstr>Inside the Hagia Sophia</vt:lpstr>
      <vt:lpstr>Islamic Empires</vt:lpstr>
      <vt:lpstr>Islamic Empires</vt:lpstr>
      <vt:lpstr>Islamic Empires</vt:lpstr>
      <vt:lpstr>The Safavids</vt:lpstr>
      <vt:lpstr>Islamic Empires</vt:lpstr>
      <vt:lpstr>Islamic Empires</vt:lpstr>
      <vt:lpstr>Islamic Empires</vt:lpstr>
      <vt:lpstr>Islamic Empires</vt:lpstr>
      <vt:lpstr>Islamic Empires</vt:lpstr>
      <vt:lpstr>Esfahan</vt:lpstr>
      <vt:lpstr>Esfahan</vt:lpstr>
      <vt:lpstr>Esfahan</vt:lpstr>
      <vt:lpstr>Esfahan</vt:lpstr>
      <vt:lpstr>Woven Carpets</vt:lpstr>
      <vt:lpstr>Islamic Calligraphy </vt:lpstr>
      <vt:lpstr>Islamic Empires</vt:lpstr>
      <vt:lpstr>Islamic Empires</vt:lpstr>
      <vt:lpstr>Babur &amp; Akbar</vt:lpstr>
      <vt:lpstr>Islamic Empires</vt:lpstr>
      <vt:lpstr>PowerPoint Presentation</vt:lpstr>
      <vt:lpstr>Islamic Empires</vt:lpstr>
      <vt:lpstr>The Taj Mahal</vt:lpstr>
      <vt:lpstr>PowerPoint Presentation</vt:lpstr>
      <vt:lpstr>Islamic Empires</vt:lpstr>
      <vt:lpstr>Islamic Empires</vt:lpstr>
      <vt:lpstr>Islamic Empires</vt:lpstr>
      <vt:lpstr>Exit Assignment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Islam</dc:title>
  <dc:creator>Karl Sagan</dc:creator>
  <cp:lastModifiedBy>Guill Strougo</cp:lastModifiedBy>
  <cp:revision>11</cp:revision>
  <dcterms:created xsi:type="dcterms:W3CDTF">2013-11-17T17:05:45Z</dcterms:created>
  <dcterms:modified xsi:type="dcterms:W3CDTF">2013-12-20T18:53:34Z</dcterms:modified>
</cp:coreProperties>
</file>