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74" r:id="rId3"/>
    <p:sldId id="275" r:id="rId4"/>
    <p:sldId id="277" r:id="rId5"/>
    <p:sldId id="278" r:id="rId6"/>
    <p:sldId id="279" r:id="rId7"/>
    <p:sldId id="257" r:id="rId8"/>
    <p:sldId id="276" r:id="rId9"/>
    <p:sldId id="268" r:id="rId10"/>
    <p:sldId id="258" r:id="rId11"/>
    <p:sldId id="280" r:id="rId12"/>
    <p:sldId id="267" r:id="rId13"/>
    <p:sldId id="259" r:id="rId14"/>
    <p:sldId id="265" r:id="rId15"/>
    <p:sldId id="273" r:id="rId16"/>
    <p:sldId id="281" r:id="rId17"/>
    <p:sldId id="266" r:id="rId18"/>
    <p:sldId id="260" r:id="rId19"/>
    <p:sldId id="261" r:id="rId20"/>
    <p:sldId id="262" r:id="rId21"/>
    <p:sldId id="271" r:id="rId22"/>
    <p:sldId id="270" r:id="rId23"/>
    <p:sldId id="272" r:id="rId24"/>
    <p:sldId id="263" r:id="rId25"/>
    <p:sldId id="269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44F9D6-D5AE-AC47-B9FD-C153B8B3E89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3CB4CF-9387-1840-BEA9-727F0D851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Russian Imperialism and Communism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055421"/>
            <a:ext cx="6480048" cy="1752600"/>
          </a:xfrm>
        </p:spPr>
        <p:txBody>
          <a:bodyPr/>
          <a:lstStyle/>
          <a:p>
            <a:r>
              <a:rPr lang="en-US" dirty="0" smtClean="0"/>
              <a:t>Outcome: Absolute Rulers of Russia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98" y="2808021"/>
            <a:ext cx="2829397" cy="377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dirty="0" smtClean="0"/>
              <a:t>Absolute Rulers of Russia</a:t>
            </a:r>
            <a:endParaRPr lang="en-US" sz="28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800" b="1" u="sng" dirty="0" smtClean="0">
                <a:solidFill>
                  <a:srgbClr val="1CFFF3"/>
                </a:solidFill>
              </a:rPr>
              <a:t>Ivan III</a:t>
            </a:r>
            <a:r>
              <a:rPr lang="en-US" sz="2800" dirty="0" smtClean="0"/>
              <a:t> (The Great)</a:t>
            </a:r>
            <a:endParaRPr lang="en-US" sz="2400" dirty="0" smtClean="0"/>
          </a:p>
          <a:p>
            <a:pPr marL="1264158" lvl="2" indent="-514350">
              <a:buFont typeface="+mj-lt"/>
              <a:buAutoNum type="romanLcPeriod"/>
            </a:pPr>
            <a:r>
              <a:rPr lang="en-US" sz="2800" dirty="0" smtClean="0"/>
              <a:t>Ruled Russia from </a:t>
            </a:r>
            <a:r>
              <a:rPr lang="en-US" sz="2800" b="1" u="sng" dirty="0" smtClean="0">
                <a:solidFill>
                  <a:srgbClr val="1CFFF3"/>
                </a:solidFill>
              </a:rPr>
              <a:t>1462-1505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800" dirty="0" smtClean="0"/>
              <a:t>Conquered much </a:t>
            </a:r>
            <a:r>
              <a:rPr lang="en-US" sz="2700" dirty="0" smtClean="0"/>
              <a:t>of the territory around </a:t>
            </a:r>
            <a:r>
              <a:rPr lang="en-US" sz="2800" b="1" u="sng" dirty="0" smtClean="0">
                <a:solidFill>
                  <a:srgbClr val="1CFFF3"/>
                </a:solidFill>
              </a:rPr>
              <a:t>Moscow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800" dirty="0" smtClean="0"/>
              <a:t>Began to </a:t>
            </a:r>
            <a:r>
              <a:rPr lang="en-US" sz="2800" b="1" u="sng" dirty="0" smtClean="0">
                <a:solidFill>
                  <a:srgbClr val="1CFFF3"/>
                </a:solidFill>
              </a:rPr>
              <a:t>centralize</a:t>
            </a:r>
            <a:r>
              <a:rPr lang="en-US" sz="2800" dirty="0" smtClean="0"/>
              <a:t> the Russian government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800" dirty="0" smtClean="0"/>
              <a:t>Succeeded by son </a:t>
            </a:r>
            <a:r>
              <a:rPr lang="en-US" sz="2800" b="1" u="sng" dirty="0" err="1" smtClean="0">
                <a:solidFill>
                  <a:srgbClr val="1CFFF3"/>
                </a:solidFill>
              </a:rPr>
              <a:t>Vasily</a:t>
            </a:r>
            <a:r>
              <a:rPr lang="en-US" sz="2800" dirty="0" smtClean="0"/>
              <a:t> who ruled for 28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37280" y="212725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Ivan the Great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. 1462-1505)</a:t>
            </a:r>
          </a:p>
        </p:txBody>
      </p:sp>
      <p:pic>
        <p:nvPicPr>
          <p:cNvPr id="17412" name="Picture 4" descr="Ivan III Teaching the Khans Letter to Pieces - Aleksey D Kivshe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509" y="1143000"/>
            <a:ext cx="6553200" cy="464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7509" y="59436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Ivan III Tearing the Great Khan’s Letter Requesting More Tribute in 1480.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 the Terrible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4" y="1600200"/>
            <a:ext cx="3724619" cy="4663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962406" lvl="1" indent="-514350">
              <a:buFont typeface="+mj-lt"/>
              <a:buAutoNum type="alphaLcPeriod" startAt="2"/>
            </a:pPr>
            <a:r>
              <a:rPr lang="en-US" sz="2800" dirty="0" smtClean="0"/>
              <a:t>Ivan The Terrible</a:t>
            </a:r>
            <a:endParaRPr lang="en-US" sz="2400" dirty="0" smtClean="0"/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Came to throne in 1533 at age </a:t>
            </a:r>
            <a:r>
              <a:rPr lang="en-US" sz="2100" b="1" u="sng" dirty="0" smtClean="0">
                <a:solidFill>
                  <a:srgbClr val="1CFFF3"/>
                </a:solidFill>
              </a:rPr>
              <a:t>3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Ivan the </a:t>
            </a:r>
            <a:r>
              <a:rPr lang="en-US" sz="2100" dirty="0" err="1" smtClean="0"/>
              <a:t>Great’s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1CFFF3"/>
                </a:solidFill>
              </a:rPr>
              <a:t>grandson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At young age, was controlled by </a:t>
            </a:r>
            <a:r>
              <a:rPr lang="en-US" sz="2100" b="1" u="sng" dirty="0" smtClean="0">
                <a:solidFill>
                  <a:srgbClr val="1CFFF3"/>
                </a:solidFill>
              </a:rPr>
              <a:t>boyars</a:t>
            </a:r>
            <a:r>
              <a:rPr lang="en-US" sz="2100" dirty="0" smtClean="0"/>
              <a:t> or Russia’s landowning </a:t>
            </a:r>
            <a:r>
              <a:rPr lang="en-US" sz="2100" b="1" u="sng" dirty="0" smtClean="0">
                <a:solidFill>
                  <a:srgbClr val="1CFFF3"/>
                </a:solidFill>
              </a:rPr>
              <a:t>nobility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At age </a:t>
            </a:r>
            <a:r>
              <a:rPr lang="en-US" sz="2100" b="1" u="sng" dirty="0" smtClean="0">
                <a:solidFill>
                  <a:srgbClr val="1CFFF3"/>
                </a:solidFill>
              </a:rPr>
              <a:t>16</a:t>
            </a:r>
            <a:r>
              <a:rPr lang="en-US" sz="2100" dirty="0" smtClean="0"/>
              <a:t> he seized power and had himself crowned </a:t>
            </a:r>
            <a:r>
              <a:rPr lang="en-US" sz="2100" b="1" u="sng" dirty="0" smtClean="0">
                <a:solidFill>
                  <a:srgbClr val="1CFFF3"/>
                </a:solidFill>
              </a:rPr>
              <a:t>Czar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First Russian to use title Czar </a:t>
            </a:r>
            <a:r>
              <a:rPr lang="en-US" sz="2100" b="1" u="sng" dirty="0" smtClean="0">
                <a:solidFill>
                  <a:srgbClr val="1CFFF3"/>
                </a:solidFill>
              </a:rPr>
              <a:t>officially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1547-1560 was “</a:t>
            </a:r>
            <a:r>
              <a:rPr lang="en-US" sz="2100" b="1" u="sng" dirty="0" smtClean="0">
                <a:solidFill>
                  <a:srgbClr val="1CFFF3"/>
                </a:solidFill>
              </a:rPr>
              <a:t>good period</a:t>
            </a:r>
            <a:r>
              <a:rPr lang="en-US" sz="2100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Ivan The Terrible Continued…</a:t>
            </a:r>
            <a:endParaRPr lang="en-US" sz="2400" dirty="0" smtClean="0"/>
          </a:p>
          <a:p>
            <a:pPr marL="1264158" lvl="2" indent="-514350">
              <a:buFont typeface="+mj-lt"/>
              <a:buAutoNum type="romanLcPeriod" startAt="7"/>
            </a:pPr>
            <a:r>
              <a:rPr lang="en-US" dirty="0" smtClean="0"/>
              <a:t>Bad period began in 1560</a:t>
            </a:r>
            <a:endParaRPr lang="en-US" sz="2000" dirty="0" smtClean="0"/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Wife </a:t>
            </a:r>
            <a:r>
              <a:rPr lang="en-US" sz="2300" b="1" u="sng" dirty="0" smtClean="0">
                <a:solidFill>
                  <a:srgbClr val="1CFFF3"/>
                </a:solidFill>
              </a:rPr>
              <a:t>Anastasia</a:t>
            </a:r>
            <a:r>
              <a:rPr lang="en-US" sz="2300" dirty="0" smtClean="0"/>
              <a:t> dies </a:t>
            </a:r>
            <a:r>
              <a:rPr lang="en-US" sz="2300" dirty="0" err="1" smtClean="0">
                <a:sym typeface="Wingdings"/>
              </a:rPr>
              <a:t></a:t>
            </a:r>
            <a:r>
              <a:rPr lang="en-US" sz="2300" dirty="0" smtClean="0"/>
              <a:t> Accuses boyars of </a:t>
            </a:r>
            <a:r>
              <a:rPr lang="en-US" sz="2300" b="1" u="sng" dirty="0" smtClean="0">
                <a:solidFill>
                  <a:srgbClr val="1CFFF3"/>
                </a:solidFill>
              </a:rPr>
              <a:t>poisoning</a:t>
            </a:r>
            <a:r>
              <a:rPr lang="en-US" sz="2300" dirty="0" smtClean="0"/>
              <a:t> her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400" dirty="0" smtClean="0"/>
              <a:t>Organizes </a:t>
            </a:r>
            <a:r>
              <a:rPr lang="en-US" sz="2300" b="1" u="sng" dirty="0" smtClean="0">
                <a:solidFill>
                  <a:srgbClr val="1CFFF3"/>
                </a:solidFill>
              </a:rPr>
              <a:t>police force</a:t>
            </a:r>
            <a:r>
              <a:rPr lang="en-US" sz="2300" b="1" dirty="0" smtClean="0">
                <a:solidFill>
                  <a:srgbClr val="1CFFF3"/>
                </a:solidFill>
              </a:rPr>
              <a:t> </a:t>
            </a:r>
            <a:r>
              <a:rPr lang="en-US" sz="2300" dirty="0" smtClean="0"/>
              <a:t>to hunt down and murder    people Ivan considered traitors: dressed in </a:t>
            </a:r>
            <a:r>
              <a:rPr lang="en-US" sz="2300" b="1" u="sng" dirty="0" smtClean="0">
                <a:solidFill>
                  <a:srgbClr val="1CFFF3"/>
                </a:solidFill>
              </a:rPr>
              <a:t>black</a:t>
            </a:r>
            <a:r>
              <a:rPr lang="en-US" sz="2300" dirty="0" smtClean="0"/>
              <a:t> and rode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1CFFF3"/>
                </a:solidFill>
              </a:rPr>
              <a:t>black</a:t>
            </a:r>
            <a:r>
              <a:rPr lang="en-US" sz="2400" dirty="0" smtClean="0"/>
              <a:t> horses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400" dirty="0" smtClean="0"/>
              <a:t>Many </a:t>
            </a:r>
            <a:r>
              <a:rPr lang="en-US" sz="2400" b="1" u="sng" dirty="0" smtClean="0">
                <a:solidFill>
                  <a:srgbClr val="1CFFF3"/>
                </a:solidFill>
              </a:rPr>
              <a:t>executed</a:t>
            </a:r>
            <a:r>
              <a:rPr lang="en-US" sz="2400" dirty="0" smtClean="0"/>
              <a:t> by secret police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400" dirty="0" smtClean="0"/>
              <a:t>Accidentally kills oldest </a:t>
            </a:r>
            <a:r>
              <a:rPr lang="en-US" sz="2400" b="1" u="sng" dirty="0" smtClean="0">
                <a:solidFill>
                  <a:srgbClr val="1CFFF3"/>
                </a:solidFill>
              </a:rPr>
              <a:t>son</a:t>
            </a:r>
            <a:r>
              <a:rPr lang="en-US" sz="2400" dirty="0" smtClean="0"/>
              <a:t> and heir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Ivan dies </a:t>
            </a:r>
            <a:r>
              <a:rPr lang="en-US" sz="2200" b="1" u="sng" dirty="0" smtClean="0">
                <a:solidFill>
                  <a:srgbClr val="1CFFF3"/>
                </a:solidFill>
              </a:rPr>
              <a:t>3</a:t>
            </a:r>
            <a:r>
              <a:rPr lang="en-US" sz="2200" dirty="0" smtClean="0"/>
              <a:t> years later leaving his weak </a:t>
            </a:r>
            <a:r>
              <a:rPr lang="en-US" sz="2200" b="1" u="sng" dirty="0" smtClean="0">
                <a:solidFill>
                  <a:srgbClr val="1CFFF3"/>
                </a:solidFill>
              </a:rPr>
              <a:t>second</a:t>
            </a:r>
            <a:r>
              <a:rPr lang="en-US" sz="2200" dirty="0" smtClean="0"/>
              <a:t> son to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8" y="0"/>
            <a:ext cx="8473741" cy="688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01949" y="334963"/>
            <a:ext cx="7391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Romanov Dynasty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(1613-1917)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81640" y="5469732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Romanov Family Crest</a:t>
            </a:r>
          </a:p>
        </p:txBody>
      </p:sp>
      <p:pic>
        <p:nvPicPr>
          <p:cNvPr id="25605" name="Picture 5" descr="Romanov Family Crest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018128" y="1843088"/>
            <a:ext cx="30591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the Great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68" y="1397000"/>
            <a:ext cx="4181078" cy="546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962406" lvl="1" indent="-514350">
              <a:buFont typeface="+mj-lt"/>
              <a:buAutoNum type="alphaLcPeriod" startAt="3"/>
            </a:pPr>
            <a:r>
              <a:rPr lang="en-US" sz="2800" dirty="0" smtClean="0"/>
              <a:t>Peter the Great and Russia</a:t>
            </a:r>
            <a:endParaRPr lang="en-US" sz="2400" dirty="0" smtClean="0"/>
          </a:p>
          <a:p>
            <a:pPr marL="1264158" lvl="2" indent="-514350">
              <a:buFont typeface="+mj-lt"/>
              <a:buAutoNum type="romanLcPeriod"/>
            </a:pPr>
            <a:r>
              <a:rPr lang="en-US" sz="2162" b="1" u="sng" dirty="0" smtClean="0">
                <a:solidFill>
                  <a:srgbClr val="1CFFF3"/>
                </a:solidFill>
              </a:rPr>
              <a:t>Romanov</a:t>
            </a:r>
            <a:r>
              <a:rPr lang="en-US" sz="2162" dirty="0" smtClean="0"/>
              <a:t> dynasty begins in 1613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1900" dirty="0" smtClean="0"/>
              <a:t>Romanovs strengthened government by passing a </a:t>
            </a:r>
            <a:r>
              <a:rPr lang="en-US" sz="1900" b="1" u="sng" dirty="0" smtClean="0">
                <a:solidFill>
                  <a:srgbClr val="1CFFF3"/>
                </a:solidFill>
              </a:rPr>
              <a:t>law</a:t>
            </a:r>
            <a:r>
              <a:rPr lang="en-US" sz="1900" dirty="0" smtClean="0"/>
              <a:t> code and putting down </a:t>
            </a:r>
            <a:r>
              <a:rPr lang="en-US" sz="1900" b="1" u="sng" dirty="0" smtClean="0">
                <a:solidFill>
                  <a:srgbClr val="1CFFF3"/>
                </a:solidFill>
              </a:rPr>
              <a:t>revolts</a:t>
            </a:r>
            <a:r>
              <a:rPr lang="en-US" sz="1900" dirty="0" smtClean="0"/>
              <a:t> which paved way for absolute rule of Czar </a:t>
            </a:r>
            <a:r>
              <a:rPr lang="en-US" sz="1900" b="1" u="sng" dirty="0" smtClean="0">
                <a:solidFill>
                  <a:srgbClr val="1CFFF3"/>
                </a:solidFill>
              </a:rPr>
              <a:t>Peter</a:t>
            </a:r>
            <a:r>
              <a:rPr lang="en-US" sz="1900" dirty="0" smtClean="0"/>
              <a:t> I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00" dirty="0" smtClean="0"/>
              <a:t>Peter the Great is known as one of Russia’s greatest </a:t>
            </a:r>
            <a:r>
              <a:rPr lang="en-US" sz="2100" b="1" u="sng" dirty="0" smtClean="0">
                <a:solidFill>
                  <a:srgbClr val="1CFFF3"/>
                </a:solidFill>
              </a:rPr>
              <a:t>reformers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000" dirty="0" smtClean="0"/>
              <a:t>Russia had adopted the </a:t>
            </a:r>
            <a:r>
              <a:rPr lang="en-US" sz="2000" b="1" u="sng" dirty="0" smtClean="0">
                <a:solidFill>
                  <a:srgbClr val="1CFFF3"/>
                </a:solidFill>
              </a:rPr>
              <a:t>Eastern Orthodox</a:t>
            </a:r>
            <a:r>
              <a:rPr lang="en-US" sz="2000" b="1" dirty="0" smtClean="0">
                <a:solidFill>
                  <a:srgbClr val="1CFFF3"/>
                </a:solidFill>
              </a:rPr>
              <a:t> </a:t>
            </a:r>
            <a:r>
              <a:rPr lang="en-US" sz="2000" dirty="0" smtClean="0"/>
              <a:t>branch of Christianity (Western Europe was mostly </a:t>
            </a:r>
            <a:r>
              <a:rPr lang="en-US" sz="2000" b="1" u="sng" dirty="0" smtClean="0">
                <a:solidFill>
                  <a:srgbClr val="1CFFF3"/>
                </a:solidFill>
              </a:rPr>
              <a:t>Catholic</a:t>
            </a:r>
            <a:r>
              <a:rPr lang="en-US" sz="2000" dirty="0" smtClean="0"/>
              <a:t> or </a:t>
            </a:r>
            <a:r>
              <a:rPr lang="en-US" sz="2000" b="1" u="sng" dirty="0" smtClean="0">
                <a:solidFill>
                  <a:srgbClr val="1CFFF3"/>
                </a:solidFill>
              </a:rPr>
              <a:t>Protestant</a:t>
            </a:r>
            <a:r>
              <a:rPr lang="en-US" sz="2000" dirty="0" smtClean="0"/>
              <a:t>)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162" dirty="0" smtClean="0"/>
              <a:t>Peter was only </a:t>
            </a:r>
            <a:r>
              <a:rPr lang="en-US" sz="2162" b="1" u="sng" dirty="0" smtClean="0">
                <a:solidFill>
                  <a:srgbClr val="1CFFF3"/>
                </a:solidFill>
              </a:rPr>
              <a:t>24</a:t>
            </a:r>
            <a:r>
              <a:rPr lang="en-US" sz="2162" dirty="0" smtClean="0"/>
              <a:t> when he became sole ruler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1800" dirty="0" smtClean="0"/>
              <a:t>Reforms: reduced power of great </a:t>
            </a:r>
            <a:r>
              <a:rPr lang="en-US" sz="1800" b="1" u="sng" dirty="0" smtClean="0">
                <a:solidFill>
                  <a:srgbClr val="1CFFF3"/>
                </a:solidFill>
              </a:rPr>
              <a:t>landowners,</a:t>
            </a:r>
            <a:r>
              <a:rPr lang="en-US" sz="1800" dirty="0" smtClean="0"/>
              <a:t> recruited men from lower </a:t>
            </a:r>
            <a:r>
              <a:rPr lang="en-US" sz="1800" b="1" u="sng" dirty="0" smtClean="0">
                <a:solidFill>
                  <a:srgbClr val="1CFFF3"/>
                </a:solidFill>
              </a:rPr>
              <a:t>classes</a:t>
            </a:r>
            <a:r>
              <a:rPr lang="en-US" sz="1800" dirty="0" smtClean="0"/>
              <a:t> and promoted them with grants of land, </a:t>
            </a:r>
            <a:r>
              <a:rPr lang="en-US" sz="1800" b="1" u="sng" dirty="0" smtClean="0">
                <a:solidFill>
                  <a:srgbClr val="1CFFF3"/>
                </a:solidFill>
              </a:rPr>
              <a:t>modernized</a:t>
            </a:r>
            <a:r>
              <a:rPr lang="en-US" sz="1800" dirty="0" smtClean="0"/>
              <a:t> his army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6923" y="1600200"/>
            <a:ext cx="9800923" cy="452596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7"/>
            </a:pPr>
            <a:r>
              <a:rPr lang="en-US" sz="1900" dirty="0" smtClean="0"/>
              <a:t>Peter visits western Europe and comes back ready to </a:t>
            </a:r>
            <a:r>
              <a:rPr lang="en-US" sz="1900" b="1" u="sng" dirty="0" smtClean="0">
                <a:solidFill>
                  <a:srgbClr val="1CFFF3"/>
                </a:solidFill>
              </a:rPr>
              <a:t>westernize</a:t>
            </a:r>
            <a:r>
              <a:rPr lang="en-US" sz="1900" dirty="0" smtClean="0"/>
              <a:t> Russia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Introduces </a:t>
            </a:r>
            <a:r>
              <a:rPr lang="en-US" b="1" u="sng" dirty="0" smtClean="0">
                <a:solidFill>
                  <a:srgbClr val="1CFFF3"/>
                </a:solidFill>
              </a:rPr>
              <a:t>potatoes</a:t>
            </a:r>
            <a:r>
              <a:rPr lang="en-US" dirty="0" smtClean="0"/>
              <a:t>- staple part of Russian diet</a:t>
            </a:r>
            <a:endParaRPr lang="en-US" sz="1800" dirty="0" smtClean="0"/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Started Russia’s first </a:t>
            </a:r>
            <a:r>
              <a:rPr lang="en-US" b="1" u="sng" dirty="0" smtClean="0">
                <a:solidFill>
                  <a:srgbClr val="1CFFF3"/>
                </a:solidFill>
              </a:rPr>
              <a:t>newspaper</a:t>
            </a:r>
            <a:r>
              <a:rPr lang="en-US" dirty="0" smtClean="0"/>
              <a:t> and edited first issue</a:t>
            </a:r>
            <a:endParaRPr lang="en-US" sz="1800" dirty="0" smtClean="0"/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Raised women’s </a:t>
            </a:r>
            <a:r>
              <a:rPr lang="en-US" b="1" u="sng" dirty="0" smtClean="0">
                <a:solidFill>
                  <a:srgbClr val="1CFFF3"/>
                </a:solidFill>
              </a:rPr>
              <a:t>status</a:t>
            </a:r>
            <a:r>
              <a:rPr lang="en-US" dirty="0" smtClean="0"/>
              <a:t> by having them attend social gatherings</a:t>
            </a:r>
            <a:endParaRPr lang="en-US" sz="1800" dirty="0" smtClean="0"/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Ordered nobles to give up traditional clothes for Western </a:t>
            </a:r>
            <a:r>
              <a:rPr lang="en-US" b="1" u="sng" dirty="0" smtClean="0">
                <a:solidFill>
                  <a:srgbClr val="1CFFF3"/>
                </a:solidFill>
              </a:rPr>
              <a:t>fashions</a:t>
            </a:r>
            <a:endParaRPr lang="en-US" sz="1800" b="1" u="sng" dirty="0" smtClean="0">
              <a:solidFill>
                <a:srgbClr val="1CFFF3"/>
              </a:solidFill>
            </a:endParaRP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Advanced </a:t>
            </a:r>
            <a:r>
              <a:rPr lang="en-US" b="1" u="sng" dirty="0" smtClean="0">
                <a:solidFill>
                  <a:srgbClr val="1CFFF3"/>
                </a:solidFill>
              </a:rPr>
              <a:t>education</a:t>
            </a:r>
            <a:r>
              <a:rPr lang="en-US" dirty="0" smtClean="0"/>
              <a:t> by opening a school of navigation and   introducing schools for the </a:t>
            </a:r>
            <a:r>
              <a:rPr lang="en-US" b="1" u="sng" dirty="0" smtClean="0">
                <a:solidFill>
                  <a:srgbClr val="1CFFF3"/>
                </a:solidFill>
              </a:rPr>
              <a:t>arts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1CFFF3"/>
                </a:solidFill>
              </a:rPr>
              <a:t>sciences</a:t>
            </a:r>
            <a:endParaRPr lang="en-US" sz="1800" b="1" u="sng" dirty="0" smtClean="0">
              <a:solidFill>
                <a:srgbClr val="1CFFF3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9427" y="487363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Russia Today</a:t>
            </a:r>
          </a:p>
        </p:txBody>
      </p:sp>
      <p:pic>
        <p:nvPicPr>
          <p:cNvPr id="20483" name="Picture 3" descr="map-Russia today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43534" y="1264289"/>
            <a:ext cx="8276056" cy="53104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6119" y="1600200"/>
            <a:ext cx="9830119" cy="452596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8"/>
            </a:pPr>
            <a:r>
              <a:rPr lang="en-US" sz="2800" b="1" u="sng" dirty="0" smtClean="0">
                <a:solidFill>
                  <a:srgbClr val="1CFFF3"/>
                </a:solidFill>
              </a:rPr>
              <a:t>St. Petersburg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600" dirty="0" smtClean="0"/>
              <a:t>Fought Sweden to gain land on </a:t>
            </a:r>
            <a:r>
              <a:rPr lang="en-US" sz="2600" b="1" u="sng" dirty="0" smtClean="0">
                <a:solidFill>
                  <a:srgbClr val="1CFFF3"/>
                </a:solidFill>
              </a:rPr>
              <a:t>Baltic</a:t>
            </a:r>
            <a:r>
              <a:rPr lang="en-US" sz="2600" dirty="0" smtClean="0"/>
              <a:t> Sea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600" dirty="0" smtClean="0"/>
              <a:t>Built new </a:t>
            </a:r>
            <a:r>
              <a:rPr lang="en-US" sz="2600" b="1" u="sng" dirty="0" smtClean="0">
                <a:solidFill>
                  <a:srgbClr val="1CFFF3"/>
                </a:solidFill>
              </a:rPr>
              <a:t>capital</a:t>
            </a:r>
            <a:r>
              <a:rPr lang="en-US" sz="2600" dirty="0" smtClean="0"/>
              <a:t> on swampy site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600" dirty="0" smtClean="0"/>
              <a:t>Would be an important </a:t>
            </a:r>
            <a:r>
              <a:rPr lang="en-US" sz="2600" b="1" u="sng" dirty="0" smtClean="0">
                <a:solidFill>
                  <a:srgbClr val="1CFFF3"/>
                </a:solidFill>
              </a:rPr>
              <a:t>shipping hub</a:t>
            </a:r>
            <a:r>
              <a:rPr lang="en-US" sz="2600" dirty="0" smtClean="0"/>
              <a:t> that would allow Russia to trade more easily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600" b="1" u="sng" dirty="0" smtClean="0">
                <a:solidFill>
                  <a:srgbClr val="1CFFF3"/>
                </a:solidFill>
              </a:rPr>
              <a:t>25,000-100,000</a:t>
            </a:r>
            <a:r>
              <a:rPr lang="en-US" sz="2600" dirty="0" smtClean="0"/>
              <a:t> died building the city 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600" dirty="0" smtClean="0"/>
              <a:t>Ordered nobles to leave </a:t>
            </a:r>
            <a:r>
              <a:rPr lang="en-US" sz="2600" b="1" u="sng" dirty="0" smtClean="0">
                <a:solidFill>
                  <a:srgbClr val="1CFFF3"/>
                </a:solidFill>
              </a:rPr>
              <a:t>Moscow</a:t>
            </a:r>
            <a:r>
              <a:rPr lang="en-US" sz="2600" dirty="0" smtClean="0"/>
              <a:t> and move to new city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23"/>
            <a:ext cx="9144000" cy="687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"/>
            <a:ext cx="9144000" cy="6035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00" y="0"/>
            <a:ext cx="60866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1800" dirty="0" smtClean="0"/>
              <a:t>Result: Peter had introduced </a:t>
            </a:r>
            <a:r>
              <a:rPr lang="en-US" sz="1800" b="1" u="sng" dirty="0" smtClean="0">
                <a:solidFill>
                  <a:srgbClr val="1CFFF3"/>
                </a:solidFill>
              </a:rPr>
              <a:t>Western</a:t>
            </a:r>
            <a:r>
              <a:rPr lang="en-US" sz="1800" dirty="0" smtClean="0"/>
              <a:t> ideas and </a:t>
            </a:r>
            <a:r>
              <a:rPr lang="en-US" sz="1800" b="1" u="sng" dirty="0" smtClean="0">
                <a:solidFill>
                  <a:srgbClr val="1CFFF3"/>
                </a:solidFill>
              </a:rPr>
              <a:t>reformed</a:t>
            </a:r>
            <a:r>
              <a:rPr lang="en-US" sz="1800" dirty="0" smtClean="0"/>
              <a:t> the culture and government of Russia with much success.  By the time of his death in 1725, Russia was a force to be </a:t>
            </a:r>
            <a:r>
              <a:rPr lang="en-US" sz="1800" b="1" u="sng" dirty="0" smtClean="0">
                <a:solidFill>
                  <a:srgbClr val="1CFFF3"/>
                </a:solidFill>
              </a:rPr>
              <a:t>reckoned</a:t>
            </a:r>
            <a:r>
              <a:rPr lang="en-US" sz="1800" dirty="0" smtClean="0"/>
              <a:t> with.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the Great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417638"/>
            <a:ext cx="3949627" cy="494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550926" lvl="0" indent="-514350">
              <a:buFont typeface="+mj-lt"/>
              <a:buAutoNum type="alphaLcPeriod" startAt="4"/>
            </a:pPr>
            <a:r>
              <a:rPr lang="en-US" sz="3200" dirty="0" smtClean="0"/>
              <a:t>Catherine the Great</a:t>
            </a:r>
            <a:endParaRPr lang="en-US" sz="2800" dirty="0" smtClean="0"/>
          </a:p>
          <a:p>
            <a:pPr marL="1019556" lvl="1" indent="-571500">
              <a:buFont typeface="+mj-lt"/>
              <a:buAutoNum type="romanLcPeriod"/>
            </a:pPr>
            <a:r>
              <a:rPr lang="en-US" sz="2353" dirty="0" smtClean="0"/>
              <a:t>Daughter of minor </a:t>
            </a:r>
            <a:r>
              <a:rPr lang="en-US" sz="2353" b="1" u="sng" dirty="0" smtClean="0">
                <a:solidFill>
                  <a:srgbClr val="1CFFF3"/>
                </a:solidFill>
              </a:rPr>
              <a:t>German</a:t>
            </a:r>
            <a:r>
              <a:rPr lang="en-US" sz="2353" dirty="0" smtClean="0"/>
              <a:t> prince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353" b="1" u="sng" dirty="0" smtClean="0">
                <a:solidFill>
                  <a:srgbClr val="1CFFF3"/>
                </a:solidFill>
              </a:rPr>
              <a:t>15</a:t>
            </a:r>
            <a:r>
              <a:rPr lang="en-US" sz="2353" dirty="0" smtClean="0"/>
              <a:t> when married to Grand Duke Peter, heir to </a:t>
            </a:r>
            <a:r>
              <a:rPr lang="en-US" sz="2353" b="1" u="sng" dirty="0" smtClean="0">
                <a:solidFill>
                  <a:srgbClr val="1CFFF3"/>
                </a:solidFill>
              </a:rPr>
              <a:t>Russian</a:t>
            </a:r>
            <a:r>
              <a:rPr lang="en-US" sz="2353" dirty="0" smtClean="0"/>
              <a:t> throne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353" dirty="0" smtClean="0"/>
              <a:t>Peter was </a:t>
            </a:r>
            <a:r>
              <a:rPr lang="en-US" sz="2353" b="1" u="sng" dirty="0" smtClean="0">
                <a:solidFill>
                  <a:srgbClr val="1CFFF3"/>
                </a:solidFill>
              </a:rPr>
              <a:t>mentally</a:t>
            </a:r>
            <a:r>
              <a:rPr lang="en-US" sz="2353" dirty="0" smtClean="0"/>
              <a:t> unstable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108" dirty="0" smtClean="0"/>
              <a:t>Mere months after her husband became Czar, she had him </a:t>
            </a:r>
            <a:r>
              <a:rPr lang="en-US" sz="2108" b="1" u="sng" dirty="0" smtClean="0">
                <a:solidFill>
                  <a:srgbClr val="1CFFF3"/>
                </a:solidFill>
              </a:rPr>
              <a:t>arrested</a:t>
            </a:r>
            <a:r>
              <a:rPr lang="en-US" sz="2108" dirty="0" smtClean="0"/>
              <a:t> and confined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353" dirty="0" smtClean="0"/>
              <a:t>Peter conveniently died soon after, </a:t>
            </a:r>
            <a:r>
              <a:rPr lang="en-US" sz="2353" b="1" u="sng" dirty="0" smtClean="0">
                <a:solidFill>
                  <a:srgbClr val="1CFFF3"/>
                </a:solidFill>
              </a:rPr>
              <a:t>murder?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216" dirty="0" smtClean="0"/>
              <a:t>Sought access to the </a:t>
            </a:r>
            <a:r>
              <a:rPr lang="en-US" sz="2216" b="1" u="sng" dirty="0" smtClean="0">
                <a:solidFill>
                  <a:srgbClr val="1CFFF3"/>
                </a:solidFill>
              </a:rPr>
              <a:t>Black Sea</a:t>
            </a:r>
            <a:r>
              <a:rPr lang="en-US" sz="2216" dirty="0" smtClean="0"/>
              <a:t>- fought two wars with Ottoman Turks to get it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353" dirty="0" smtClean="0"/>
              <a:t>Expanded empire into </a:t>
            </a:r>
            <a:r>
              <a:rPr lang="en-US" sz="2353" b="1" u="sng" dirty="0" smtClean="0">
                <a:solidFill>
                  <a:srgbClr val="1CFFF3"/>
                </a:solidFill>
              </a:rPr>
              <a:t>Poland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270" dirty="0" smtClean="0"/>
              <a:t>Overall, had impressive reign that added a lot of </a:t>
            </a:r>
            <a:r>
              <a:rPr lang="en-US" sz="2270" b="1" u="sng" dirty="0" smtClean="0">
                <a:solidFill>
                  <a:srgbClr val="1CFFF3"/>
                </a:solidFill>
              </a:rPr>
              <a:t>land</a:t>
            </a:r>
            <a:r>
              <a:rPr lang="en-US" sz="2270" dirty="0" smtClean="0"/>
              <a:t> to the empire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82250" y="380999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Former Soviet Region Compared in Latitude &amp; Area with the United States</a:t>
            </a:r>
          </a:p>
        </p:txBody>
      </p:sp>
      <p:pic>
        <p:nvPicPr>
          <p:cNvPr id="5125" name="Picture 5" descr="map-Russia-former Soviet Region v US - latitud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1234" t="13168" r="1234" b="33539"/>
          <a:stretch>
            <a:fillRect/>
          </a:stretch>
        </p:blipFill>
        <p:spPr bwMode="auto">
          <a:xfrm>
            <a:off x="-1" y="2120899"/>
            <a:ext cx="9123673" cy="37402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38402" y="228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Early Russia</a:t>
            </a:r>
          </a:p>
        </p:txBody>
      </p:sp>
      <p:pic>
        <p:nvPicPr>
          <p:cNvPr id="29699" name="Picture 3" descr="Eastern Europe and Byzantium, c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818131" y="1143000"/>
            <a:ext cx="3509963" cy="520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61081" y="2286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Early Byzantine Influences: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Orthodox Christianity</a:t>
            </a:r>
          </a:p>
        </p:txBody>
      </p:sp>
      <p:pic>
        <p:nvPicPr>
          <p:cNvPr id="28675" name="Picture 3" descr="Orthodox prie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02" y="1981200"/>
            <a:ext cx="3505200" cy="2628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76" name="Picture 4" descr="Orthodox Church"/>
          <p:cNvPicPr>
            <a:picLocks noChangeAspect="1" noChangeArrowheads="1"/>
          </p:cNvPicPr>
          <p:nvPr/>
        </p:nvPicPr>
        <p:blipFill>
          <a:blip r:embed="rId3"/>
          <a:srcRect l="19150" t="11169" r="15425" b="2660"/>
          <a:stretch>
            <a:fillRect/>
          </a:stretch>
        </p:blipFill>
        <p:spPr bwMode="auto">
          <a:xfrm>
            <a:off x="4899681" y="1981200"/>
            <a:ext cx="3124200" cy="411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85156" y="2286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Early Byzantine Influences: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Cyrillic Alphabet</a:t>
            </a:r>
          </a:p>
        </p:txBody>
      </p:sp>
      <p:pic>
        <p:nvPicPr>
          <p:cNvPr id="14344" name="Picture 8" descr="St_cyr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3924" y="2139384"/>
            <a:ext cx="2247900" cy="349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45" name="Picture 9" descr="Cyrillic alphab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156" y="1793875"/>
            <a:ext cx="4191000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Rulers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dirty="0" smtClean="0"/>
              <a:t>Setting the State</a:t>
            </a:r>
            <a:endParaRPr lang="en-US" sz="2800" dirty="0" smtClean="0"/>
          </a:p>
          <a:p>
            <a:pPr marL="852678" lvl="1" indent="-514350">
              <a:buFont typeface="+mj-lt"/>
              <a:buAutoNum type="alphaLcPeriod"/>
            </a:pPr>
            <a:r>
              <a:rPr lang="en-US" sz="2500" b="1" u="sng" dirty="0" smtClean="0">
                <a:solidFill>
                  <a:srgbClr val="1CFFF3"/>
                </a:solidFill>
              </a:rPr>
              <a:t>Czar</a:t>
            </a:r>
            <a:r>
              <a:rPr lang="en-US" sz="2500" dirty="0" smtClean="0">
                <a:solidFill>
                  <a:srgbClr val="1CFFF3"/>
                </a:solidFill>
              </a:rPr>
              <a:t>:</a:t>
            </a:r>
            <a:r>
              <a:rPr lang="en-US" sz="2500" dirty="0" smtClean="0"/>
              <a:t> Russian </a:t>
            </a:r>
            <a:r>
              <a:rPr lang="en-US" sz="2500" b="1" u="sng" dirty="0" smtClean="0">
                <a:solidFill>
                  <a:srgbClr val="1CFFF3"/>
                </a:solidFill>
              </a:rPr>
              <a:t>emperor</a:t>
            </a:r>
            <a:r>
              <a:rPr lang="en-US" sz="2500" dirty="0" smtClean="0"/>
              <a:t> (from Roman title </a:t>
            </a:r>
            <a:r>
              <a:rPr lang="en-US" sz="2500" b="1" u="sng" dirty="0" smtClean="0">
                <a:solidFill>
                  <a:srgbClr val="1CFFF3"/>
                </a:solidFill>
              </a:rPr>
              <a:t>Caesar</a:t>
            </a:r>
            <a:r>
              <a:rPr lang="en-US" sz="2500" dirty="0" smtClean="0"/>
              <a:t>)</a:t>
            </a:r>
          </a:p>
          <a:p>
            <a:pPr marL="852678" lvl="1" indent="-514350">
              <a:buFont typeface="+mj-lt"/>
              <a:buAutoNum type="alphaLcPeriod"/>
            </a:pPr>
            <a:r>
              <a:rPr lang="en-US" sz="2500" dirty="0" smtClean="0"/>
              <a:t>Russia had been controlled by the </a:t>
            </a:r>
            <a:r>
              <a:rPr lang="en-US" sz="2500" b="1" u="sng" dirty="0" smtClean="0">
                <a:solidFill>
                  <a:srgbClr val="1CFFF3"/>
                </a:solidFill>
              </a:rPr>
              <a:t>Mongols</a:t>
            </a:r>
            <a:r>
              <a:rPr lang="en-US" sz="2500" dirty="0" smtClean="0"/>
              <a:t> and </a:t>
            </a:r>
            <a:r>
              <a:rPr lang="en-US" sz="2500" b="1" u="sng" dirty="0" smtClean="0">
                <a:solidFill>
                  <a:srgbClr val="1CFFF3"/>
                </a:solidFill>
              </a:rPr>
              <a:t>Tatars</a:t>
            </a:r>
          </a:p>
          <a:p>
            <a:pPr marL="852678" lvl="1" indent="-514350">
              <a:buFont typeface="+mj-lt"/>
              <a:buAutoNum type="alphaLcPeriod"/>
            </a:pPr>
            <a:r>
              <a:rPr lang="en-US" sz="2500" dirty="0" smtClean="0"/>
              <a:t>Large region that is often </a:t>
            </a:r>
            <a:r>
              <a:rPr lang="en-US" sz="2500" b="1" u="sng" dirty="0" smtClean="0">
                <a:solidFill>
                  <a:srgbClr val="1CFFF3"/>
                </a:solidFill>
              </a:rPr>
              <a:t>cold</a:t>
            </a:r>
            <a:r>
              <a:rPr lang="en-US" sz="2500" dirty="0" smtClean="0"/>
              <a:t> and covers </a:t>
            </a:r>
            <a:r>
              <a:rPr lang="en-US" sz="2500" b="1" u="sng" dirty="0" smtClean="0">
                <a:solidFill>
                  <a:srgbClr val="1CFFF3"/>
                </a:solidFill>
              </a:rPr>
              <a:t>15</a:t>
            </a:r>
            <a:r>
              <a:rPr lang="en-US" sz="2500" dirty="0" smtClean="0"/>
              <a:t> time zones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99742" y="609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lephant" pitchFamily="18" charset="0"/>
              </a:rPr>
              <a:t>Russia’s Time Zones</a:t>
            </a:r>
          </a:p>
        </p:txBody>
      </p:sp>
      <p:pic>
        <p:nvPicPr>
          <p:cNvPr id="10244" name="Picture 4" descr="transsib-clock-en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228342" y="1676400"/>
            <a:ext cx="6934200" cy="4154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 the Great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66" y="1616084"/>
            <a:ext cx="3945212" cy="496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153</TotalTime>
  <Words>606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  Russian Imperialism and Communism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Absolute Rulers of Russia</vt:lpstr>
      <vt:lpstr>PowerPoint Presentation</vt:lpstr>
      <vt:lpstr>Ivan the Great</vt:lpstr>
      <vt:lpstr>Absolute Rulers of Russia</vt:lpstr>
      <vt:lpstr>PowerPoint Presentation</vt:lpstr>
      <vt:lpstr>Ivan the Terrible</vt:lpstr>
      <vt:lpstr>Absolute Rulers of Russia</vt:lpstr>
      <vt:lpstr>Absolute Rulers of Russia</vt:lpstr>
      <vt:lpstr>PowerPoint Presentation</vt:lpstr>
      <vt:lpstr>PowerPoint Presentation</vt:lpstr>
      <vt:lpstr>Peter the Great</vt:lpstr>
      <vt:lpstr>Absolute Rulers of Russia</vt:lpstr>
      <vt:lpstr>Absolute Rulers of Russia</vt:lpstr>
      <vt:lpstr>Absolute Rulers of Russia</vt:lpstr>
      <vt:lpstr>PowerPoint Presentation</vt:lpstr>
      <vt:lpstr>PowerPoint Presentation</vt:lpstr>
      <vt:lpstr>PowerPoint Presentation</vt:lpstr>
      <vt:lpstr>Absolute Rulers of Russia</vt:lpstr>
      <vt:lpstr>Catherine the Great</vt:lpstr>
      <vt:lpstr>Absolute Rulers of Russia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Russia, China, and the Birth of Communism</dc:title>
  <dc:creator>Karl Sagan</dc:creator>
  <cp:lastModifiedBy>Guill Strougo</cp:lastModifiedBy>
  <cp:revision>11</cp:revision>
  <dcterms:created xsi:type="dcterms:W3CDTF">2011-03-20T21:29:46Z</dcterms:created>
  <dcterms:modified xsi:type="dcterms:W3CDTF">2014-04-07T17:44:16Z</dcterms:modified>
</cp:coreProperties>
</file>