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2" r:id="rId7"/>
    <p:sldId id="261" r:id="rId8"/>
    <p:sldId id="263" r:id="rId9"/>
    <p:sldId id="278" r:id="rId10"/>
    <p:sldId id="264" r:id="rId11"/>
    <p:sldId id="267" r:id="rId12"/>
    <p:sldId id="301" r:id="rId13"/>
    <p:sldId id="265" r:id="rId14"/>
    <p:sldId id="268" r:id="rId15"/>
    <p:sldId id="266" r:id="rId16"/>
    <p:sldId id="269" r:id="rId17"/>
    <p:sldId id="270" r:id="rId18"/>
    <p:sldId id="271" r:id="rId19"/>
    <p:sldId id="272" r:id="rId20"/>
    <p:sldId id="279" r:id="rId21"/>
    <p:sldId id="296" r:id="rId22"/>
    <p:sldId id="299" r:id="rId23"/>
    <p:sldId id="273" r:id="rId24"/>
    <p:sldId id="297" r:id="rId25"/>
    <p:sldId id="298" r:id="rId26"/>
    <p:sldId id="281" r:id="rId27"/>
    <p:sldId id="282" r:id="rId28"/>
    <p:sldId id="283" r:id="rId29"/>
    <p:sldId id="280" r:id="rId30"/>
    <p:sldId id="288" r:id="rId31"/>
    <p:sldId id="286" r:id="rId32"/>
    <p:sldId id="300" r:id="rId33"/>
    <p:sldId id="289" r:id="rId34"/>
    <p:sldId id="276" r:id="rId35"/>
    <p:sldId id="328" r:id="rId36"/>
    <p:sldId id="308" r:id="rId37"/>
    <p:sldId id="309" r:id="rId38"/>
    <p:sldId id="310" r:id="rId39"/>
    <p:sldId id="307" r:id="rId40"/>
    <p:sldId id="311" r:id="rId41"/>
    <p:sldId id="319" r:id="rId42"/>
    <p:sldId id="320" r:id="rId43"/>
    <p:sldId id="321" r:id="rId44"/>
    <p:sldId id="322" r:id="rId45"/>
    <p:sldId id="323" r:id="rId46"/>
    <p:sldId id="329" r:id="rId47"/>
    <p:sldId id="330" r:id="rId48"/>
    <p:sldId id="331" r:id="rId49"/>
    <p:sldId id="332" r:id="rId50"/>
    <p:sldId id="333" r:id="rId51"/>
    <p:sldId id="336" r:id="rId52"/>
    <p:sldId id="334"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2" d="100"/>
          <a:sy n="92" d="100"/>
        </p:scale>
        <p:origin x="94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3E708-A99C-4013-AAD8-763B74919935}" type="datetimeFigureOut">
              <a:rPr lang="en-US" smtClean="0"/>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D6C273-9F2B-40B4-8B4A-B6B7C5191DEF}" type="slidenum">
              <a:rPr lang="en-US" smtClean="0"/>
              <a:t>‹#›</a:t>
            </a:fld>
            <a:endParaRPr lang="en-US"/>
          </a:p>
        </p:txBody>
      </p:sp>
    </p:spTree>
    <p:extLst>
      <p:ext uri="{BB962C8B-B14F-4D97-AF65-F5344CB8AC3E}">
        <p14:creationId xmlns:p14="http://schemas.microsoft.com/office/powerpoint/2010/main" val="391950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644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7061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0F3F0A-343C-430E-923B-E4C9735FADFA}" type="datetimeFigureOut">
              <a:rPr lang="en-US"/>
              <a:pPr>
                <a:defRPr/>
              </a:pPr>
              <a:t>4/14/2014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1451B4-2EFF-4902-8665-E672CFFA3371}" type="slidenum">
              <a:rPr lang="en-US"/>
              <a:pPr>
                <a:defRPr/>
              </a:pPr>
              <a:t>‹#›</a:t>
            </a:fld>
            <a:endParaRPr lang="en-US" dirty="0"/>
          </a:p>
        </p:txBody>
      </p:sp>
    </p:spTree>
    <p:extLst>
      <p:ext uri="{BB962C8B-B14F-4D97-AF65-F5344CB8AC3E}">
        <p14:creationId xmlns:p14="http://schemas.microsoft.com/office/powerpoint/2010/main" val="274978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E2DEA8-C1F7-4235-A06B-BA691F9B93A6}" type="datetimeFigureOut">
              <a:rPr lang="en-US"/>
              <a:pPr>
                <a:defRPr/>
              </a:pPr>
              <a:t>4/14/2014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DB1E4D-041B-45B2-A5AF-75735B0998A6}" type="slidenum">
              <a:rPr lang="en-US"/>
              <a:pPr>
                <a:defRPr/>
              </a:pPr>
              <a:t>‹#›</a:t>
            </a:fld>
            <a:endParaRPr lang="en-US" dirty="0"/>
          </a:p>
        </p:txBody>
      </p:sp>
    </p:spTree>
    <p:extLst>
      <p:ext uri="{BB962C8B-B14F-4D97-AF65-F5344CB8AC3E}">
        <p14:creationId xmlns:p14="http://schemas.microsoft.com/office/powerpoint/2010/main" val="136773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asces-1.jpg"/>
          <p:cNvPicPr>
            <a:picLocks noChangeAspect="1"/>
          </p:cNvPicPr>
          <p:nvPr userDrawn="1"/>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0" y="0"/>
            <a:ext cx="99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6800" y="274638"/>
            <a:ext cx="7848600" cy="715962"/>
          </a:xfrm>
        </p:spPr>
        <p:txBody>
          <a:bodyPr>
            <a:normAutofit/>
          </a:bodyPr>
          <a:lstStyle>
            <a:lvl1pPr>
              <a:defRPr sz="3800">
                <a:solidFill>
                  <a:srgbClr val="FF0000"/>
                </a:solidFill>
                <a:effectLst>
                  <a:outerShdw blurRad="38100" dist="38100" dir="2700000" algn="tl">
                    <a:srgbClr val="000000">
                      <a:alpha val="43137"/>
                    </a:srgbClr>
                  </a:outerShdw>
                </a:effectLst>
                <a:latin typeface="Athenian"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0" y="1219200"/>
            <a:ext cx="7772400" cy="5334000"/>
          </a:xfrm>
        </p:spPr>
        <p:txBody>
          <a:bodyPr>
            <a:normAutofit/>
          </a:bodyPr>
          <a:lstStyle>
            <a:lvl1pPr marL="517525" indent="-517525">
              <a:buSzPct val="88000"/>
              <a:buFontTx/>
              <a:buBlip>
                <a:blip r:embed="rId3"/>
              </a:buBlip>
              <a:defRPr sz="2800">
                <a:latin typeface="Comic Sans MS" pitchFamily="66" charset="0"/>
              </a:defRPr>
            </a:lvl1pPr>
            <a:lvl2pPr marL="1036638" indent="-290513">
              <a:buClr>
                <a:srgbClr val="008000"/>
              </a:buClr>
              <a:buSzPct val="110000"/>
              <a:buFont typeface="Wingdings" pitchFamily="2" charset="2"/>
              <a:buChar char="§"/>
              <a:defRPr sz="2400">
                <a:latin typeface="Comic Sans MS" pitchFamily="66" charset="0"/>
              </a:defRPr>
            </a:lvl2pPr>
            <a:lvl3pPr marL="1493838" indent="-228600">
              <a:buClr>
                <a:srgbClr val="FF0000"/>
              </a:buClr>
              <a:buSzPct val="130000"/>
              <a:defRPr sz="2000">
                <a:latin typeface="Comic Sans MS" pitchFamily="66" charset="0"/>
              </a:defRPr>
            </a:lvl3pPr>
            <a:lvl4pPr>
              <a:defRPr sz="1800">
                <a:latin typeface="Comic Sans MS" pitchFamily="66" charset="0"/>
              </a:defRPr>
            </a:lvl4pPr>
            <a:lvl5pPr>
              <a:defRPr sz="1800">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196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65BEA7-6D82-490C-948F-DBD4DC24151D}" type="datetimeFigureOut">
              <a:rPr lang="en-US"/>
              <a:pPr>
                <a:defRPr/>
              </a:pPr>
              <a:t>4/14/2014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34466-111D-4FDF-B4AF-05E3EBDDA7A0}" type="slidenum">
              <a:rPr lang="en-US"/>
              <a:pPr>
                <a:defRPr/>
              </a:pPr>
              <a:t>‹#›</a:t>
            </a:fld>
            <a:endParaRPr lang="en-US" dirty="0"/>
          </a:p>
        </p:txBody>
      </p:sp>
    </p:spTree>
    <p:extLst>
      <p:ext uri="{BB962C8B-B14F-4D97-AF65-F5344CB8AC3E}">
        <p14:creationId xmlns:p14="http://schemas.microsoft.com/office/powerpoint/2010/main" val="109043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C68900-B0B6-46D7-922A-ED75E51932CA}" type="datetimeFigureOut">
              <a:rPr lang="en-US"/>
              <a:pPr>
                <a:defRPr/>
              </a:pPr>
              <a:t>4/14/2014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FB5ACA-99BC-4676-A988-A50F4DB09E1C}" type="slidenum">
              <a:rPr lang="en-US"/>
              <a:pPr>
                <a:defRPr/>
              </a:pPr>
              <a:t>‹#›</a:t>
            </a:fld>
            <a:endParaRPr lang="en-US" dirty="0"/>
          </a:p>
        </p:txBody>
      </p:sp>
    </p:spTree>
    <p:extLst>
      <p:ext uri="{BB962C8B-B14F-4D97-AF65-F5344CB8AC3E}">
        <p14:creationId xmlns:p14="http://schemas.microsoft.com/office/powerpoint/2010/main" val="301383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642DA9-AED9-4DE5-9BD9-53062169FB62}" type="datetimeFigureOut">
              <a:rPr lang="en-US"/>
              <a:pPr>
                <a:defRPr/>
              </a:pPr>
              <a:t>4/14/2014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9107C6-82A2-4F18-B0FE-435E43E57026}" type="slidenum">
              <a:rPr lang="en-US"/>
              <a:pPr>
                <a:defRPr/>
              </a:pPr>
              <a:t>‹#›</a:t>
            </a:fld>
            <a:endParaRPr lang="en-US" dirty="0"/>
          </a:p>
        </p:txBody>
      </p:sp>
    </p:spTree>
    <p:extLst>
      <p:ext uri="{BB962C8B-B14F-4D97-AF65-F5344CB8AC3E}">
        <p14:creationId xmlns:p14="http://schemas.microsoft.com/office/powerpoint/2010/main" val="9256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BE5D47-191B-4920-90C7-AD66EB9AEC55}" type="datetimeFigureOut">
              <a:rPr lang="en-US"/>
              <a:pPr>
                <a:defRPr/>
              </a:pPr>
              <a:t>4/14/2014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EFC2FE-D7BF-410C-94F0-801799926B91}" type="slidenum">
              <a:rPr lang="en-US"/>
              <a:pPr>
                <a:defRPr/>
              </a:pPr>
              <a:t>‹#›</a:t>
            </a:fld>
            <a:endParaRPr lang="en-US" dirty="0"/>
          </a:p>
        </p:txBody>
      </p:sp>
    </p:spTree>
    <p:extLst>
      <p:ext uri="{BB962C8B-B14F-4D97-AF65-F5344CB8AC3E}">
        <p14:creationId xmlns:p14="http://schemas.microsoft.com/office/powerpoint/2010/main" val="409561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4BFF61-0FA8-4050-BF28-D98F1BFD1764}" type="datetimeFigureOut">
              <a:rPr lang="en-US"/>
              <a:pPr>
                <a:defRPr/>
              </a:pPr>
              <a:t>4/14/2014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ACBF89-B60D-44FF-8A7C-F07CB0137AF0}" type="slidenum">
              <a:rPr lang="en-US"/>
              <a:pPr>
                <a:defRPr/>
              </a:pPr>
              <a:t>‹#›</a:t>
            </a:fld>
            <a:endParaRPr lang="en-US" dirty="0"/>
          </a:p>
        </p:txBody>
      </p:sp>
    </p:spTree>
    <p:extLst>
      <p:ext uri="{BB962C8B-B14F-4D97-AF65-F5344CB8AC3E}">
        <p14:creationId xmlns:p14="http://schemas.microsoft.com/office/powerpoint/2010/main" val="320606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CC5A1E-3FA2-4EF9-AFA1-B20C52F34AFE}" type="datetimeFigureOut">
              <a:rPr lang="en-US"/>
              <a:pPr>
                <a:defRPr/>
              </a:pPr>
              <a:t>4/14/2014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49D9AD-C891-4256-918B-050DE5620C55}" type="slidenum">
              <a:rPr lang="en-US"/>
              <a:pPr>
                <a:defRPr/>
              </a:pPr>
              <a:t>‹#›</a:t>
            </a:fld>
            <a:endParaRPr lang="en-US" dirty="0"/>
          </a:p>
        </p:txBody>
      </p:sp>
    </p:spTree>
    <p:extLst>
      <p:ext uri="{BB962C8B-B14F-4D97-AF65-F5344CB8AC3E}">
        <p14:creationId xmlns:p14="http://schemas.microsoft.com/office/powerpoint/2010/main" val="142906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F38679-CC26-4E07-B4C9-5123235AA87F}" type="datetimeFigureOut">
              <a:rPr lang="en-US"/>
              <a:pPr>
                <a:defRPr/>
              </a:pPr>
              <a:t>4/14/2014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7015B2-FE68-483B-84D6-0B492D614711}" type="slidenum">
              <a:rPr lang="en-US"/>
              <a:pPr>
                <a:defRPr/>
              </a:pPr>
              <a:t>‹#›</a:t>
            </a:fld>
            <a:endParaRPr lang="en-US" dirty="0"/>
          </a:p>
        </p:txBody>
      </p:sp>
    </p:spTree>
    <p:extLst>
      <p:ext uri="{BB962C8B-B14F-4D97-AF65-F5344CB8AC3E}">
        <p14:creationId xmlns:p14="http://schemas.microsoft.com/office/powerpoint/2010/main" val="419970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DDFCF5-59C1-4BFD-8427-4D20D1D9F1FF}" type="datetimeFigureOut">
              <a:rPr lang="en-US"/>
              <a:pPr>
                <a:defRPr/>
              </a:pPr>
              <a:t>4/14/2014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74C091F-EB4E-41F3-9D04-4F424C2773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1.xml"/><Relationship Id="rId5" Type="http://schemas.microsoft.com/office/2007/relationships/hdphoto" Target="../media/hdphoto1.wdp"/><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4.wav"/><Relationship Id="rId7" Type="http://schemas.openxmlformats.org/officeDocument/2006/relationships/audio" Target="../media/audio8.wav"/><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audio" Target="../media/audio7.wav"/><Relationship Id="rId11" Type="http://schemas.openxmlformats.org/officeDocument/2006/relationships/image" Target="../media/image40.jpeg"/><Relationship Id="rId5" Type="http://schemas.openxmlformats.org/officeDocument/2006/relationships/audio" Target="../media/audio6.wav"/><Relationship Id="rId10" Type="http://schemas.openxmlformats.org/officeDocument/2006/relationships/audio" Target="../media/audio10.wav"/><Relationship Id="rId4" Type="http://schemas.openxmlformats.org/officeDocument/2006/relationships/audio" Target="../media/audio5.wav"/><Relationship Id="rId9" Type="http://schemas.openxmlformats.org/officeDocument/2006/relationships/audio" Target="../media/audio1.wav"/></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4.xml"/><Relationship Id="rId1" Type="http://schemas.openxmlformats.org/officeDocument/2006/relationships/tags" Target="../tags/tag52.xml"/><Relationship Id="rId5" Type="http://schemas.openxmlformats.org/officeDocument/2006/relationships/image" Target="../media/image50.gif"/><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sregalia.com/_Freebies!/IMAG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748" y="3005522"/>
            <a:ext cx="6479252" cy="38181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098" name="Picture 5" descr="fascist_italy_flag.jpg"/>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0" y="31124"/>
            <a:ext cx="6262092" cy="417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268292" y="3005523"/>
            <a:ext cx="4165511" cy="120032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sz="7200" dirty="0" smtClean="0">
                <a:latin typeface="Algerian" pitchFamily="82" charset="0"/>
              </a:rPr>
              <a:t>Fascism</a:t>
            </a:r>
            <a:endParaRPr lang="en-US" sz="7200" dirty="0">
              <a:latin typeface="Algerian" pitchFamily="82"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6. Rampant Sexism</a:t>
            </a:r>
            <a:endParaRPr lang="en-US" dirty="0"/>
          </a:p>
        </p:txBody>
      </p:sp>
      <p:sp>
        <p:nvSpPr>
          <p:cNvPr id="4" name="Content Placeholder 3"/>
          <p:cNvSpPr>
            <a:spLocks noGrp="1"/>
          </p:cNvSpPr>
          <p:nvPr>
            <p:ph idx="1"/>
          </p:nvPr>
        </p:nvSpPr>
        <p:spPr>
          <a:xfrm>
            <a:off x="1219200" y="1371600"/>
            <a:ext cx="3733800" cy="5181600"/>
          </a:xfrm>
        </p:spPr>
        <p:txBody>
          <a:bodyPr/>
          <a:lstStyle/>
          <a:p>
            <a:pPr eaLnBrk="1" hangingPunct="1"/>
            <a:r>
              <a:rPr lang="en-US" sz="2400" dirty="0" smtClean="0"/>
              <a:t>Almost exclusively male-dominated.</a:t>
            </a:r>
          </a:p>
          <a:p>
            <a:pPr eaLnBrk="1" hangingPunct="1"/>
            <a:endParaRPr lang="en-US" sz="2400" dirty="0" smtClean="0"/>
          </a:p>
          <a:p>
            <a:pPr eaLnBrk="1" hangingPunct="1"/>
            <a:r>
              <a:rPr lang="en-US" sz="2400" dirty="0" smtClean="0"/>
              <a:t>Traditional gender roles are made more rigid.</a:t>
            </a:r>
          </a:p>
          <a:p>
            <a:pPr eaLnBrk="1" hangingPunct="1"/>
            <a:endParaRPr lang="en-US" sz="2400" dirty="0" smtClean="0"/>
          </a:p>
          <a:p>
            <a:pPr eaLnBrk="1" hangingPunct="1"/>
            <a:r>
              <a:rPr lang="en-US" sz="2400" dirty="0" smtClean="0"/>
              <a:t>The state is represented as the ultimate guardian of the family institution.</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5306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077200" cy="1096963"/>
          </a:xfrm>
        </p:spPr>
        <p:txBody>
          <a:bodyPr>
            <a:normAutofit fontScale="90000"/>
          </a:bodyPr>
          <a:lstStyle/>
          <a:p>
            <a:pPr eaLnBrk="1" hangingPunct="1">
              <a:defRPr/>
            </a:pPr>
            <a:r>
              <a:rPr lang="en-US" dirty="0" smtClean="0"/>
              <a:t>7.  Identification of Enemies or Scapegoats as a Unifying Cause</a:t>
            </a:r>
            <a:endParaRPr lang="en-US" dirty="0"/>
          </a:p>
        </p:txBody>
      </p:sp>
      <p:sp>
        <p:nvSpPr>
          <p:cNvPr id="4" name="Content Placeholder 3"/>
          <p:cNvSpPr>
            <a:spLocks noGrp="1"/>
          </p:cNvSpPr>
          <p:nvPr>
            <p:ph idx="1"/>
          </p:nvPr>
        </p:nvSpPr>
        <p:spPr>
          <a:xfrm>
            <a:off x="5181600" y="1828800"/>
            <a:ext cx="3581400" cy="4876800"/>
          </a:xfrm>
        </p:spPr>
        <p:txBody>
          <a:bodyPr/>
          <a:lstStyle/>
          <a:p>
            <a:pPr eaLnBrk="1" hangingPunct="1"/>
            <a:r>
              <a:rPr lang="en-US" sz="2400" smtClean="0"/>
              <a:t>The people are rallied into a unifying patriotic frenzy over the need to eliminate a perceived common threat or foe.</a:t>
            </a:r>
          </a:p>
          <a:p>
            <a:pPr eaLnBrk="1" hangingPunct="1"/>
            <a:r>
              <a:rPr lang="en-US" sz="2400" smtClean="0"/>
              <a:t>This foe could be racial, ethnic, a religious minority, liberals, communists, etc.</a:t>
            </a:r>
          </a:p>
        </p:txBody>
      </p:sp>
      <p:pic>
        <p:nvPicPr>
          <p:cNvPr id="14340" name="Picture 4" descr="La_difesa_della_razza-The Defense of the Race.jpg"/>
          <p:cNvPicPr>
            <a:picLocks noChangeAspect="1"/>
          </p:cNvPicPr>
          <p:nvPr/>
        </p:nvPicPr>
        <p:blipFill>
          <a:blip r:embed="rId3">
            <a:lum bright="10000" contrast="20000"/>
            <a:extLst>
              <a:ext uri="{28A0092B-C50C-407E-A947-70E740481C1C}">
                <a14:useLocalDpi xmlns:a14="http://schemas.microsoft.com/office/drawing/2010/main" val="0"/>
              </a:ext>
            </a:extLst>
          </a:blip>
          <a:srcRect l="2335" t="1637" r="1961" b="1704"/>
          <a:stretch>
            <a:fillRect/>
          </a:stretch>
        </p:blipFill>
        <p:spPr bwMode="auto">
          <a:xfrm>
            <a:off x="1447800" y="1600200"/>
            <a:ext cx="3429000" cy="4933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715962"/>
          </a:xfrm>
        </p:spPr>
        <p:txBody>
          <a:bodyPr>
            <a:normAutofit/>
          </a:bodyPr>
          <a:lstStyle/>
          <a:p>
            <a:pPr eaLnBrk="1" hangingPunct="1">
              <a:defRPr/>
            </a:pPr>
            <a:r>
              <a:rPr lang="en-US" dirty="0" smtClean="0"/>
              <a:t>Jews Are the Enemy! (A common foe?)</a:t>
            </a:r>
            <a:endParaRPr lang="en-US" dirty="0"/>
          </a:p>
        </p:txBody>
      </p:sp>
      <p:pic>
        <p:nvPicPr>
          <p:cNvPr id="16387" name="Picture 4" descr="Io Cattolico e Israele - 1938 - a small groups of Jews have a stranglehold over Italian.jpg"/>
          <p:cNvPicPr>
            <a:picLocks noChangeAspect="1"/>
          </p:cNvPicPr>
          <p:nvPr/>
        </p:nvPicPr>
        <p:blipFill>
          <a:blip r:embed="rId3">
            <a:lum bright="10000" contrast="20000"/>
            <a:extLst>
              <a:ext uri="{28A0092B-C50C-407E-A947-70E740481C1C}">
                <a14:useLocalDpi xmlns:a14="http://schemas.microsoft.com/office/drawing/2010/main" val="0"/>
              </a:ext>
            </a:extLst>
          </a:blip>
          <a:srcRect l="3897" r="638"/>
          <a:stretch>
            <a:fillRect/>
          </a:stretch>
        </p:blipFill>
        <p:spPr bwMode="auto">
          <a:xfrm>
            <a:off x="3048000" y="1219200"/>
            <a:ext cx="3733800" cy="5127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81800" y="1600200"/>
            <a:ext cx="2133600" cy="1754326"/>
          </a:xfrm>
          <a:prstGeom prst="rect">
            <a:avLst/>
          </a:prstGeom>
          <a:noFill/>
        </p:spPr>
        <p:txBody>
          <a:bodyPr wrap="square" rtlCol="0">
            <a:spAutoFit/>
          </a:bodyPr>
          <a:lstStyle/>
          <a:p>
            <a:r>
              <a:rPr lang="en-US" dirty="0" smtClean="0"/>
              <a:t>This had become a very popular idea in many fascist states at this period of time in Europe!</a:t>
            </a:r>
            <a:endParaRPr lang="en-US"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1020762"/>
          </a:xfrm>
        </p:spPr>
        <p:txBody>
          <a:bodyPr>
            <a:normAutofit/>
          </a:bodyPr>
          <a:lstStyle/>
          <a:p>
            <a:pPr eaLnBrk="1" hangingPunct="1">
              <a:defRPr/>
            </a:pPr>
            <a:r>
              <a:rPr lang="en-US" dirty="0" smtClean="0"/>
              <a:t>8. Disdain for the Recognition of Human Rights</a:t>
            </a:r>
            <a:endParaRPr lang="en-US" dirty="0"/>
          </a:p>
        </p:txBody>
      </p:sp>
      <p:sp>
        <p:nvSpPr>
          <p:cNvPr id="7" name="Content Placeholder 6"/>
          <p:cNvSpPr>
            <a:spLocks noGrp="1"/>
          </p:cNvSpPr>
          <p:nvPr>
            <p:ph idx="1"/>
          </p:nvPr>
        </p:nvSpPr>
        <p:spPr>
          <a:xfrm>
            <a:off x="1600200" y="1752600"/>
            <a:ext cx="6934200" cy="4419600"/>
          </a:xfrm>
        </p:spPr>
        <p:txBody>
          <a:bodyPr/>
          <a:lstStyle/>
          <a:p>
            <a:pPr eaLnBrk="1" hangingPunct="1"/>
            <a:r>
              <a:rPr lang="en-US" smtClean="0"/>
              <a:t>Because of the fear of enemies and the need for security, the people are persuaded that human rights can be ignored out of “need.”</a:t>
            </a:r>
            <a:br>
              <a:rPr lang="en-US" smtClean="0"/>
            </a:br>
            <a:endParaRPr lang="en-US" smtClean="0"/>
          </a:p>
          <a:p>
            <a:pPr eaLnBrk="1" hangingPunct="1"/>
            <a:r>
              <a:rPr lang="en-US" smtClean="0"/>
              <a:t>People look the other way or even approve of torture, summary executions, long incarcerations of prisoners, assassinations, etc.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1020762"/>
          </a:xfrm>
        </p:spPr>
        <p:txBody>
          <a:bodyPr>
            <a:noAutofit/>
          </a:bodyPr>
          <a:lstStyle/>
          <a:p>
            <a:pPr eaLnBrk="1" hangingPunct="1">
              <a:defRPr/>
            </a:pPr>
            <a:r>
              <a:rPr lang="en-US" sz="3600" dirty="0" smtClean="0"/>
              <a:t>9. Religion &amp; Government</a:t>
            </a:r>
            <a:br>
              <a:rPr lang="en-US" sz="3600" dirty="0" smtClean="0"/>
            </a:br>
            <a:r>
              <a:rPr lang="en-US" sz="3600" dirty="0" smtClean="0"/>
              <a:t>Are Intertwined</a:t>
            </a:r>
            <a:endParaRPr lang="en-US" sz="3600" dirty="0"/>
          </a:p>
        </p:txBody>
      </p:sp>
      <p:sp>
        <p:nvSpPr>
          <p:cNvPr id="7" name="Content Placeholder 6"/>
          <p:cNvSpPr>
            <a:spLocks noGrp="1"/>
          </p:cNvSpPr>
          <p:nvPr>
            <p:ph idx="1"/>
          </p:nvPr>
        </p:nvSpPr>
        <p:spPr>
          <a:xfrm>
            <a:off x="1371600" y="1600200"/>
            <a:ext cx="7543800" cy="4800600"/>
          </a:xfrm>
        </p:spPr>
        <p:txBody>
          <a:bodyPr/>
          <a:lstStyle/>
          <a:p>
            <a:pPr eaLnBrk="1" hangingPunct="1"/>
            <a:r>
              <a:rPr lang="en-US" sz="2400" dirty="0" smtClean="0"/>
              <a:t>Fascist governments tend to use the most common religion in the nation as a tool to manipulate public opinion.</a:t>
            </a:r>
          </a:p>
        </p:txBody>
      </p:sp>
      <p:pic>
        <p:nvPicPr>
          <p:cNvPr id="4" name="Picture 3" descr="priests giving the fascist salu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05238"/>
            <a:ext cx="38100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48600" cy="1020762"/>
          </a:xfrm>
        </p:spPr>
        <p:txBody>
          <a:bodyPr>
            <a:noAutofit/>
          </a:bodyPr>
          <a:lstStyle/>
          <a:p>
            <a:pPr eaLnBrk="1" hangingPunct="1">
              <a:defRPr/>
            </a:pPr>
            <a:r>
              <a:rPr lang="en-US" sz="3600" dirty="0" smtClean="0"/>
              <a:t>10. Disdain for Intellectuals </a:t>
            </a:r>
            <a:br>
              <a:rPr lang="en-US" sz="3600" dirty="0" smtClean="0"/>
            </a:br>
            <a:r>
              <a:rPr lang="en-US" sz="3600" dirty="0" smtClean="0"/>
              <a:t>&amp; for the Arts</a:t>
            </a:r>
            <a:endParaRPr lang="en-US" sz="3600" dirty="0"/>
          </a:p>
        </p:txBody>
      </p:sp>
      <p:sp>
        <p:nvSpPr>
          <p:cNvPr id="7" name="Content Placeholder 6"/>
          <p:cNvSpPr>
            <a:spLocks noGrp="1"/>
          </p:cNvSpPr>
          <p:nvPr>
            <p:ph idx="1"/>
          </p:nvPr>
        </p:nvSpPr>
        <p:spPr>
          <a:xfrm>
            <a:off x="1981200" y="1752600"/>
            <a:ext cx="6019800" cy="4724400"/>
          </a:xfrm>
        </p:spPr>
        <p:txBody>
          <a:bodyPr/>
          <a:lstStyle/>
          <a:p>
            <a:pPr eaLnBrk="1" hangingPunct="1"/>
            <a:r>
              <a:rPr lang="en-US" smtClean="0"/>
              <a:t>Open hostility to higher education and academia is promoted.</a:t>
            </a:r>
            <a:br>
              <a:rPr lang="en-US" smtClean="0"/>
            </a:br>
            <a:endParaRPr lang="en-US" smtClean="0"/>
          </a:p>
          <a:p>
            <a:pPr eaLnBrk="1" hangingPunct="1"/>
            <a:r>
              <a:rPr lang="en-US" smtClean="0"/>
              <a:t>Professors and other academics are censored or arrested.</a:t>
            </a:r>
            <a:br>
              <a:rPr lang="en-US" smtClean="0"/>
            </a:br>
            <a:endParaRPr lang="en-US" smtClean="0"/>
          </a:p>
          <a:p>
            <a:pPr eaLnBrk="1" hangingPunct="1"/>
            <a:r>
              <a:rPr lang="en-US" smtClean="0"/>
              <a:t>Free expression in the arts and letters is openly attacked.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848600" cy="1020763"/>
          </a:xfrm>
        </p:spPr>
        <p:txBody>
          <a:bodyPr>
            <a:normAutofit/>
          </a:bodyPr>
          <a:lstStyle/>
          <a:p>
            <a:pPr eaLnBrk="1" hangingPunct="1">
              <a:defRPr/>
            </a:pPr>
            <a:r>
              <a:rPr lang="en-US" dirty="0" smtClean="0"/>
              <a:t>11. Rampant Cronyism &amp; Corruption</a:t>
            </a:r>
            <a:endParaRPr lang="en-US" dirty="0"/>
          </a:p>
        </p:txBody>
      </p:sp>
      <p:sp>
        <p:nvSpPr>
          <p:cNvPr id="7" name="Content Placeholder 6"/>
          <p:cNvSpPr>
            <a:spLocks noGrp="1"/>
          </p:cNvSpPr>
          <p:nvPr>
            <p:ph idx="1"/>
          </p:nvPr>
        </p:nvSpPr>
        <p:spPr>
          <a:xfrm>
            <a:off x="1676400" y="1676400"/>
            <a:ext cx="7010400" cy="5029200"/>
          </a:xfrm>
        </p:spPr>
        <p:txBody>
          <a:bodyPr/>
          <a:lstStyle/>
          <a:p>
            <a:pPr eaLnBrk="1" hangingPunct="1"/>
            <a:r>
              <a:rPr lang="en-US" sz="2700" dirty="0" smtClean="0"/>
              <a:t>Fascist regimes are almost always governed by groups of friends and associates who appoint each to government positions.</a:t>
            </a:r>
          </a:p>
          <a:p>
            <a:pPr marL="0" indent="0" eaLnBrk="1" hangingPunct="1">
              <a:buNone/>
            </a:pPr>
            <a:endParaRPr lang="en-US" sz="2700" dirty="0" smtClean="0"/>
          </a:p>
          <a:p>
            <a:pPr eaLnBrk="1" hangingPunct="1"/>
            <a:r>
              <a:rPr lang="en-US" sz="2700" dirty="0" smtClean="0"/>
              <a:t>This group uses governmental power and authority to protect their friends from accountability.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12. Fraudulent Elections</a:t>
            </a:r>
            <a:endParaRPr lang="en-US" dirty="0"/>
          </a:p>
        </p:txBody>
      </p:sp>
      <p:sp>
        <p:nvSpPr>
          <p:cNvPr id="7" name="Content Placeholder 6"/>
          <p:cNvSpPr>
            <a:spLocks noGrp="1"/>
          </p:cNvSpPr>
          <p:nvPr>
            <p:ph idx="1"/>
          </p:nvPr>
        </p:nvSpPr>
        <p:spPr>
          <a:xfrm>
            <a:off x="1600200" y="1600200"/>
            <a:ext cx="6781800" cy="3962400"/>
          </a:xfrm>
        </p:spPr>
        <p:txBody>
          <a:bodyPr>
            <a:normAutofit fontScale="92500" lnSpcReduction="10000"/>
          </a:bodyPr>
          <a:lstStyle/>
          <a:p>
            <a:pPr eaLnBrk="1" hangingPunct="1"/>
            <a:r>
              <a:rPr lang="en-US" dirty="0" smtClean="0"/>
              <a:t>Sometimes elections are a complete sham.</a:t>
            </a:r>
          </a:p>
          <a:p>
            <a:pPr marL="0" indent="0" eaLnBrk="1" hangingPunct="1">
              <a:buNone/>
            </a:pPr>
            <a:endParaRPr lang="en-US" dirty="0" smtClean="0"/>
          </a:p>
          <a:p>
            <a:pPr eaLnBrk="1" hangingPunct="1"/>
            <a:r>
              <a:rPr lang="en-US" dirty="0" smtClean="0"/>
              <a:t>Other times, elections are manipulated by smear campaigns against or even assassination of opposition candidates.</a:t>
            </a:r>
          </a:p>
          <a:p>
            <a:pPr eaLnBrk="1" hangingPunct="1"/>
            <a:endParaRPr lang="en-US" dirty="0" smtClean="0"/>
          </a:p>
          <a:p>
            <a:pPr eaLnBrk="1" hangingPunct="1"/>
            <a:r>
              <a:rPr lang="en-US" dirty="0" smtClean="0"/>
              <a:t>The use of legislation to control who can vote.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13. Controlled Mass Media</a:t>
            </a:r>
            <a:endParaRPr lang="en-US" dirty="0"/>
          </a:p>
        </p:txBody>
      </p:sp>
      <p:pic>
        <p:nvPicPr>
          <p:cNvPr id="21507" name="Content Placeholder 3" descr="young fascist magazine - 193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44813" y="1219200"/>
            <a:ext cx="4168775" cy="5334000"/>
          </a:xfrm>
          <a:ln>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924800" cy="1020762"/>
          </a:xfrm>
        </p:spPr>
        <p:txBody>
          <a:bodyPr>
            <a:normAutofit fontScale="90000"/>
          </a:bodyPr>
          <a:lstStyle/>
          <a:p>
            <a:pPr eaLnBrk="1" hangingPunct="1">
              <a:defRPr/>
            </a:pPr>
            <a:r>
              <a:rPr lang="en-US" dirty="0" smtClean="0"/>
              <a:t>14. Labor Power is Suppressed; Corporate Power is Protected</a:t>
            </a:r>
            <a:endParaRPr lang="en-US" dirty="0"/>
          </a:p>
        </p:txBody>
      </p:sp>
      <p:sp>
        <p:nvSpPr>
          <p:cNvPr id="7" name="Content Placeholder 6"/>
          <p:cNvSpPr>
            <a:spLocks noGrp="1"/>
          </p:cNvSpPr>
          <p:nvPr>
            <p:ph idx="1"/>
          </p:nvPr>
        </p:nvSpPr>
        <p:spPr>
          <a:xfrm>
            <a:off x="1295400" y="1676400"/>
            <a:ext cx="7467600" cy="4876800"/>
          </a:xfrm>
        </p:spPr>
        <p:txBody>
          <a:bodyPr/>
          <a:lstStyle/>
          <a:p>
            <a:pPr eaLnBrk="1" hangingPunct="1"/>
            <a:r>
              <a:rPr lang="en-US" dirty="0" smtClean="0"/>
              <a:t>Because the organizing power of labor is the only real threat to a fascist government, labor unions are suppressed or independent unions are eliminated.</a:t>
            </a:r>
          </a:p>
          <a:p>
            <a:pPr eaLnBrk="1" hangingPunct="1"/>
            <a:r>
              <a:rPr lang="en-US" dirty="0" smtClean="0"/>
              <a:t>The industrial and business aristocracy of a fascist state often are the ones who put the government leaders into power.</a:t>
            </a:r>
          </a:p>
          <a:p>
            <a:pPr lvl="1" eaLnBrk="1" hangingPunct="1"/>
            <a:r>
              <a:rPr lang="en-US" dirty="0" smtClean="0"/>
              <a:t>This creates a mutually beneficial business/government relationship and power elite!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715963"/>
          </a:xfrm>
        </p:spPr>
        <p:txBody>
          <a:bodyPr/>
          <a:lstStyle/>
          <a:p>
            <a:pPr eaLnBrk="1" hangingPunct="1">
              <a:defRPr/>
            </a:pPr>
            <a:r>
              <a:rPr lang="en-US" smtClean="0">
                <a:effectLst>
                  <a:outerShdw blurRad="38100" dist="38100" dir="2700000" algn="tl">
                    <a:srgbClr val="C0C0C0"/>
                  </a:outerShdw>
                </a:effectLst>
              </a:rPr>
              <a:t>A Definition of Fascism</a:t>
            </a:r>
          </a:p>
        </p:txBody>
      </p:sp>
      <p:sp>
        <p:nvSpPr>
          <p:cNvPr id="5126" name="Text Box 6"/>
          <p:cNvSpPr txBox="1">
            <a:spLocks noChangeArrowheads="1"/>
          </p:cNvSpPr>
          <p:nvPr/>
        </p:nvSpPr>
        <p:spPr bwMode="auto">
          <a:xfrm>
            <a:off x="1371600" y="1219200"/>
            <a:ext cx="7315200" cy="1552575"/>
          </a:xfrm>
          <a:prstGeom prst="rect">
            <a:avLst/>
          </a:prstGeom>
          <a:noFill/>
          <a:ln w="9525">
            <a:noFill/>
            <a:miter lim="800000"/>
            <a:headEnd/>
            <a:tailEnd/>
          </a:ln>
          <a:effectLst/>
        </p:spPr>
        <p:txBody>
          <a:bodyPr>
            <a:spAutoFit/>
          </a:bodyPr>
          <a:lstStyle/>
          <a:p>
            <a:pPr>
              <a:spcBef>
                <a:spcPct val="50000"/>
              </a:spcBef>
              <a:defRPr/>
            </a:pPr>
            <a:r>
              <a:rPr lang="en-US" sz="2400" dirty="0">
                <a:solidFill>
                  <a:srgbClr val="336600"/>
                </a:solidFill>
                <a:effectLst>
                  <a:outerShdw blurRad="38100" dist="38100" dir="2700000" algn="tl">
                    <a:srgbClr val="C0C0C0"/>
                  </a:outerShdw>
                </a:effectLst>
                <a:latin typeface="Comic Sans MS" pitchFamily="66" charset="0"/>
              </a:rPr>
              <a:t>Fascism</a:t>
            </a:r>
            <a:r>
              <a:rPr lang="en-US" sz="2400" dirty="0">
                <a:latin typeface="Comic Sans MS" pitchFamily="66" charset="0"/>
              </a:rPr>
              <a:t> is the totalitarian philosophy of government that glorifies the state and nation and assigns to the state control over every aspect of national life.</a:t>
            </a:r>
          </a:p>
        </p:txBody>
      </p:sp>
      <p:sp>
        <p:nvSpPr>
          <p:cNvPr id="5127" name="Text Box 7"/>
          <p:cNvSpPr txBox="1">
            <a:spLocks noChangeArrowheads="1"/>
          </p:cNvSpPr>
          <p:nvPr/>
        </p:nvSpPr>
        <p:spPr bwMode="auto">
          <a:xfrm>
            <a:off x="1371600" y="2895600"/>
            <a:ext cx="73152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i="1">
                <a:latin typeface="Comic Sans MS" pitchFamily="66" charset="0"/>
              </a:rPr>
              <a:t>The State not only is authority which governs and molds individual will with laws and values of spiritual life, but it is also power which makes its will prevail abroad….For the Fascist, everything is within the State and…neither individuals nor groups are outside the State...For Fascism, the State is an absolute, before which individuals or groups are only relative….Liberalism denied the State in the name of the individual; Fascism reasserts the rights of the State as expressing the real essence of the individual.</a:t>
            </a:r>
            <a:br>
              <a:rPr lang="en-US" sz="2200" i="1">
                <a:latin typeface="Comic Sans MS" pitchFamily="66" charset="0"/>
              </a:rPr>
            </a:br>
            <a:r>
              <a:rPr lang="en-US" sz="2200" i="1">
                <a:latin typeface="Comic Sans MS" pitchFamily="66" charset="0"/>
              </a:rPr>
              <a:t>                            </a:t>
            </a:r>
            <a:r>
              <a:rPr lang="en-US" sz="2200">
                <a:latin typeface="Comic Sans MS" pitchFamily="66" charset="0"/>
              </a:rPr>
              <a:t>         -- </a:t>
            </a:r>
            <a:r>
              <a:rPr lang="en-US" sz="2200" u="sng">
                <a:latin typeface="Comic Sans MS" pitchFamily="66" charset="0"/>
              </a:rPr>
              <a:t>Enciclopedia Italiana</a:t>
            </a:r>
            <a:r>
              <a:rPr lang="en-US" sz="2200">
                <a:latin typeface="Comic Sans MS" pitchFamily="66" charset="0"/>
              </a:rPr>
              <a:t>, 1932</a:t>
            </a:r>
            <a:endParaRPr lang="en-US" sz="2200" i="1">
              <a:latin typeface="Comic Sans MS" pitchFamily="6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126"/>
                                        </p:tgtEl>
                                        <p:attrNameLst>
                                          <p:attrName>style.visibility</p:attrName>
                                        </p:attrNameLst>
                                      </p:cBhvr>
                                      <p:to>
                                        <p:strVal val="visible"/>
                                      </p:to>
                                    </p:set>
                                    <p:animEffect transition="in" filter="wipe(left)">
                                      <p:cBhvr>
                                        <p:cTn id="7" dur="10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iterate type="wd">
                                    <p:tmPct val="10000"/>
                                  </p:iterate>
                                  <p:childTnLst>
                                    <p:set>
                                      <p:cBhvr>
                                        <p:cTn id="11" dur="1" fill="hold">
                                          <p:stCondLst>
                                            <p:cond delay="0"/>
                                          </p:stCondLst>
                                        </p:cTn>
                                        <p:tgtEl>
                                          <p:spTgt spid="5127"/>
                                        </p:tgtEl>
                                        <p:attrNameLst>
                                          <p:attrName>style.visibility</p:attrName>
                                        </p:attrNameLst>
                                      </p:cBhvr>
                                      <p:to>
                                        <p:strVal val="visible"/>
                                      </p:to>
                                    </p:set>
                                    <p:animEffect transition="in" filter="wipe(up)">
                                      <p:cBhvr>
                                        <p:cTn id="12"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fascist_italy_flag.jpg"/>
          <p:cNvPicPr>
            <a:picLocks noChangeAspect="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447800" y="1270000"/>
            <a:ext cx="6324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38200" y="1616075"/>
            <a:ext cx="7620000" cy="34163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7200" dirty="0">
                <a:solidFill>
                  <a:srgbClr val="C00000"/>
                </a:solidFill>
                <a:latin typeface="Athenian" pitchFamily="2" charset="0"/>
              </a:rPr>
              <a:t>The</a:t>
            </a:r>
            <a:br>
              <a:rPr lang="en-US" sz="7200" dirty="0">
                <a:solidFill>
                  <a:srgbClr val="C00000"/>
                </a:solidFill>
                <a:latin typeface="Athenian" pitchFamily="2" charset="0"/>
              </a:rPr>
            </a:br>
            <a:r>
              <a:rPr lang="en-US" sz="7200" dirty="0">
                <a:solidFill>
                  <a:srgbClr val="C00000"/>
                </a:solidFill>
                <a:latin typeface="Athenian" pitchFamily="2" charset="0"/>
              </a:rPr>
              <a:t>Rise of</a:t>
            </a:r>
            <a:br>
              <a:rPr lang="en-US" sz="7200" dirty="0">
                <a:solidFill>
                  <a:srgbClr val="C00000"/>
                </a:solidFill>
                <a:latin typeface="Athenian" pitchFamily="2" charset="0"/>
              </a:rPr>
            </a:br>
            <a:r>
              <a:rPr lang="en-US" sz="7200" dirty="0">
                <a:solidFill>
                  <a:srgbClr val="C00000"/>
                </a:solidFill>
                <a:latin typeface="Athenian" pitchFamily="2" charset="0"/>
              </a:rPr>
              <a:t>Mussolini</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Immediate Post-WW I Italy</a:t>
            </a:r>
            <a:endParaRPr lang="en-US" dirty="0"/>
          </a:p>
        </p:txBody>
      </p:sp>
      <p:sp>
        <p:nvSpPr>
          <p:cNvPr id="7" name="Content Placeholder 6"/>
          <p:cNvSpPr>
            <a:spLocks noGrp="1"/>
          </p:cNvSpPr>
          <p:nvPr>
            <p:ph idx="1"/>
          </p:nvPr>
        </p:nvSpPr>
        <p:spPr>
          <a:xfrm>
            <a:off x="1600200" y="1295400"/>
            <a:ext cx="6934200" cy="5334000"/>
          </a:xfrm>
        </p:spPr>
        <p:txBody>
          <a:bodyPr/>
          <a:lstStyle/>
          <a:p>
            <a:pPr eaLnBrk="1" hangingPunct="1"/>
            <a:r>
              <a:rPr lang="en-US" sz="2600" smtClean="0"/>
              <a:t>Fascism, to some extent, was a product of a general feeling of anxiety and fear among the middle class of post-war Italy:</a:t>
            </a:r>
          </a:p>
          <a:p>
            <a:pPr lvl="1" eaLnBrk="1" hangingPunct="1"/>
            <a:r>
              <a:rPr lang="en-US" sz="2300" smtClean="0"/>
              <a:t>Fears regarding the survival of capitalism.</a:t>
            </a:r>
          </a:p>
          <a:p>
            <a:pPr lvl="1" eaLnBrk="1" hangingPunct="1"/>
            <a:r>
              <a:rPr lang="en-US" sz="2300" smtClean="0"/>
              <a:t>Economic depression.</a:t>
            </a:r>
          </a:p>
          <a:p>
            <a:pPr lvl="1" eaLnBrk="1" hangingPunct="1"/>
            <a:r>
              <a:rPr lang="en-US" sz="2300" smtClean="0"/>
              <a:t>The rise of a militant left.</a:t>
            </a:r>
          </a:p>
          <a:p>
            <a:pPr lvl="1" eaLnBrk="1" hangingPunct="1"/>
            <a:r>
              <a:rPr lang="en-US" sz="2300" smtClean="0"/>
              <a:t>A feeling of national shame and humiliation at Italy’s poor treatment by the other Entente leaders after World War I [especially at Versailles].</a:t>
            </a:r>
            <a:endParaRPr lang="en-US" sz="26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2000"/>
                                        <p:tgtEl>
                                          <p:spTgt spid="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2000"/>
                                        <p:tgtEl>
                                          <p:spTgt spid="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left)">
                                      <p:cBhvr>
                                        <p:cTn id="2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Immediate Post-WW I Italy</a:t>
            </a:r>
            <a:endParaRPr lang="en-US" dirty="0"/>
          </a:p>
        </p:txBody>
      </p:sp>
      <p:sp>
        <p:nvSpPr>
          <p:cNvPr id="7" name="Content Placeholder 6"/>
          <p:cNvSpPr>
            <a:spLocks noGrp="1"/>
          </p:cNvSpPr>
          <p:nvPr>
            <p:ph idx="1"/>
          </p:nvPr>
        </p:nvSpPr>
        <p:spPr/>
        <p:txBody>
          <a:bodyPr/>
          <a:lstStyle/>
          <a:p>
            <a:pPr eaLnBrk="1" hangingPunct="1"/>
            <a:r>
              <a:rPr lang="en-US" sz="2600" dirty="0" smtClean="0"/>
              <a:t>In 1920 the Italian Socialist Party organized militant strikes in Turin and other northern Italian industrial cities.</a:t>
            </a:r>
          </a:p>
          <a:p>
            <a:pPr eaLnBrk="1" hangingPunct="1"/>
            <a:r>
              <a:rPr lang="en-US" sz="2600" dirty="0" smtClean="0"/>
              <a:t>Hundreds of new fascist </a:t>
            </a:r>
            <a:br>
              <a:rPr lang="en-US" sz="2600" dirty="0" smtClean="0"/>
            </a:br>
            <a:r>
              <a:rPr lang="en-US" sz="2600" dirty="0" smtClean="0"/>
              <a:t>groups developed </a:t>
            </a:r>
            <a:br>
              <a:rPr lang="en-US" sz="2600" dirty="0" smtClean="0"/>
            </a:br>
            <a:r>
              <a:rPr lang="en-US" sz="2600" dirty="0" smtClean="0"/>
              <a:t>throughout Italy in </a:t>
            </a:r>
            <a:br>
              <a:rPr lang="en-US" sz="2600" dirty="0" smtClean="0"/>
            </a:br>
            <a:r>
              <a:rPr lang="en-US" sz="2600" dirty="0" smtClean="0"/>
              <a:t>response </a:t>
            </a:r>
            <a:r>
              <a:rPr lang="en-US" sz="2600" dirty="0" smtClean="0">
                <a:sym typeface="Wingdings" pitchFamily="2" charset="2"/>
              </a:rPr>
              <a:t> “Black </a:t>
            </a:r>
            <a:br>
              <a:rPr lang="en-US" sz="2600" dirty="0" smtClean="0">
                <a:sym typeface="Wingdings" pitchFamily="2" charset="2"/>
              </a:rPr>
            </a:br>
            <a:r>
              <a:rPr lang="en-US" sz="2600" dirty="0" smtClean="0">
                <a:sym typeface="Wingdings" pitchFamily="2" charset="2"/>
              </a:rPr>
              <a:t>Shirts” [paramilitary </a:t>
            </a:r>
            <a:br>
              <a:rPr lang="en-US" sz="2600" dirty="0" smtClean="0">
                <a:sym typeface="Wingdings" pitchFamily="2" charset="2"/>
              </a:rPr>
            </a:br>
            <a:r>
              <a:rPr lang="en-US" sz="2600" i="1" dirty="0" err="1" smtClean="0">
                <a:sym typeface="Wingdings" pitchFamily="2" charset="2"/>
              </a:rPr>
              <a:t>squadriste</a:t>
            </a:r>
            <a:r>
              <a:rPr lang="en-US" sz="2600" dirty="0" smtClean="0">
                <a:sym typeface="Wingdings" pitchFamily="2" charset="2"/>
              </a:rPr>
              <a:t>] violently </a:t>
            </a:r>
            <a:br>
              <a:rPr lang="en-US" sz="2600" dirty="0" smtClean="0">
                <a:sym typeface="Wingdings" pitchFamily="2" charset="2"/>
              </a:rPr>
            </a:br>
            <a:r>
              <a:rPr lang="en-US" sz="2600" dirty="0" smtClean="0">
                <a:sym typeface="Wingdings" pitchFamily="2" charset="2"/>
              </a:rPr>
              <a:t>attacked the Socialists.</a:t>
            </a:r>
            <a:endParaRPr lang="en-US" sz="2600" dirty="0" smtClean="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74988"/>
            <a:ext cx="2590800" cy="3402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dissolve">
                                      <p:cBhvr>
                                        <p:cTn id="14"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Benito Mussolini </a:t>
            </a:r>
            <a:r>
              <a:rPr lang="en-US" sz="2800" dirty="0" smtClean="0"/>
              <a:t>(1883-1945)</a:t>
            </a:r>
            <a:endParaRPr lang="en-US" sz="2800" dirty="0"/>
          </a:p>
        </p:txBody>
      </p:sp>
      <p:sp>
        <p:nvSpPr>
          <p:cNvPr id="7" name="Content Placeholder 6"/>
          <p:cNvSpPr>
            <a:spLocks noGrp="1"/>
          </p:cNvSpPr>
          <p:nvPr>
            <p:ph idx="1"/>
          </p:nvPr>
        </p:nvSpPr>
        <p:spPr>
          <a:xfrm>
            <a:off x="4876800" y="1524000"/>
            <a:ext cx="3962400" cy="4343400"/>
          </a:xfrm>
        </p:spPr>
        <p:txBody>
          <a:bodyPr/>
          <a:lstStyle/>
          <a:p>
            <a:pPr eaLnBrk="1" hangingPunct="1"/>
            <a:r>
              <a:rPr lang="en-US" sz="2600" smtClean="0"/>
              <a:t>Originally a Marxist.</a:t>
            </a:r>
          </a:p>
          <a:p>
            <a:pPr lvl="1" eaLnBrk="1" hangingPunct="1"/>
            <a:r>
              <a:rPr lang="en-US" sz="2300" smtClean="0"/>
              <a:t>By 1909 he was convinced that a national rather than an international revolution was necessary.</a:t>
            </a:r>
          </a:p>
          <a:p>
            <a:pPr lvl="1" eaLnBrk="1" hangingPunct="1"/>
            <a:r>
              <a:rPr lang="en-US" sz="2300" smtClean="0"/>
              <a:t>Edited the Italian Socialist Party newspaper. </a:t>
            </a:r>
            <a:r>
              <a:rPr lang="en-US" sz="2300" i="1" smtClean="0"/>
              <a:t>Avanti!</a:t>
            </a:r>
            <a:r>
              <a:rPr lang="en-US" sz="2300" smtClean="0"/>
              <a:t> [</a:t>
            </a:r>
            <a:r>
              <a:rPr lang="en-US" sz="2300" i="1" smtClean="0"/>
              <a:t>Forward!</a:t>
            </a:r>
            <a:r>
              <a:rPr lang="en-US" sz="2300" smtClean="0"/>
              <a:t>].</a:t>
            </a:r>
            <a:endParaRPr lang="en-US" sz="2600" smtClean="0"/>
          </a:p>
        </p:txBody>
      </p:sp>
      <p:pic>
        <p:nvPicPr>
          <p:cNvPr id="26628" name="Picture 4" descr="Mussolini during WW1.jpg"/>
          <p:cNvPicPr>
            <a:picLocks noChangeAspect="1"/>
          </p:cNvPicPr>
          <p:nvPr/>
        </p:nvPicPr>
        <p:blipFill>
          <a:blip r:embed="rId3">
            <a:lum bright="-10000" contrast="10000"/>
            <a:extLst>
              <a:ext uri="{28A0092B-C50C-407E-A947-70E740481C1C}">
                <a14:useLocalDpi xmlns:a14="http://schemas.microsoft.com/office/drawing/2010/main" val="0"/>
              </a:ext>
            </a:extLst>
          </a:blip>
          <a:srcRect l="5576" t="4443" r="4095" b="3333"/>
          <a:stretch>
            <a:fillRect/>
          </a:stretch>
        </p:blipFill>
        <p:spPr bwMode="auto">
          <a:xfrm>
            <a:off x="1371600" y="1524000"/>
            <a:ext cx="3360738"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Benito Mussolini </a:t>
            </a:r>
            <a:r>
              <a:rPr lang="en-US" sz="2800" dirty="0" smtClean="0"/>
              <a:t>(1883-1945)</a:t>
            </a:r>
            <a:endParaRPr lang="en-US" sz="2800" dirty="0"/>
          </a:p>
        </p:txBody>
      </p:sp>
      <p:sp>
        <p:nvSpPr>
          <p:cNvPr id="7" name="Content Placeholder 6"/>
          <p:cNvSpPr>
            <a:spLocks noGrp="1"/>
          </p:cNvSpPr>
          <p:nvPr>
            <p:ph idx="1"/>
          </p:nvPr>
        </p:nvSpPr>
        <p:spPr>
          <a:xfrm>
            <a:off x="1219200" y="1295400"/>
            <a:ext cx="7543800" cy="4343400"/>
          </a:xfrm>
        </p:spPr>
        <p:txBody>
          <a:bodyPr/>
          <a:lstStyle/>
          <a:p>
            <a:pPr eaLnBrk="1" hangingPunct="1"/>
            <a:r>
              <a:rPr lang="en-US" sz="2600" smtClean="0"/>
              <a:t>He became an interventionist.</a:t>
            </a:r>
          </a:p>
          <a:p>
            <a:pPr lvl="1" eaLnBrk="1" hangingPunct="1"/>
            <a:r>
              <a:rPr lang="en-US" sz="2300" smtClean="0"/>
              <a:t>Founded the newspaper </a:t>
            </a:r>
            <a:r>
              <a:rPr lang="en-US" sz="2300" i="1" smtClean="0"/>
              <a:t>Il Popolo d’Italia</a:t>
            </a:r>
            <a:r>
              <a:rPr lang="en-US" sz="2300" smtClean="0"/>
              <a:t> [</a:t>
            </a:r>
            <a:r>
              <a:rPr lang="en-US" sz="2300" i="1" smtClean="0"/>
              <a:t>The People of Italy</a:t>
            </a:r>
            <a:r>
              <a:rPr lang="en-US" sz="2300" smtClean="0"/>
              <a:t>] to encourage Italy to join the war.</a:t>
            </a:r>
            <a:endParaRPr lang="en-US" sz="2600" smtClean="0"/>
          </a:p>
        </p:txBody>
      </p:sp>
      <p:pic>
        <p:nvPicPr>
          <p:cNvPr id="27652" name="Picture 5" descr="il_popolo_d_italia newspaper page.jpg"/>
          <p:cNvPicPr>
            <a:picLocks noChangeAspect="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276600" y="2743200"/>
            <a:ext cx="5095875" cy="3571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Benito Mussolini </a:t>
            </a:r>
            <a:r>
              <a:rPr lang="en-US" sz="2800" dirty="0" smtClean="0"/>
              <a:t>(1883-1945)</a:t>
            </a:r>
            <a:endParaRPr lang="en-US" sz="2800" dirty="0"/>
          </a:p>
        </p:txBody>
      </p:sp>
      <p:sp>
        <p:nvSpPr>
          <p:cNvPr id="7" name="Content Placeholder 6"/>
          <p:cNvSpPr>
            <a:spLocks noGrp="1"/>
          </p:cNvSpPr>
          <p:nvPr>
            <p:ph idx="1"/>
          </p:nvPr>
        </p:nvSpPr>
        <p:spPr>
          <a:xfrm>
            <a:off x="4114800" y="1524000"/>
            <a:ext cx="4648200" cy="4343400"/>
          </a:xfrm>
        </p:spPr>
        <p:txBody>
          <a:bodyPr/>
          <a:lstStyle/>
          <a:p>
            <a:pPr lvl="1" eaLnBrk="1" hangingPunct="1"/>
            <a:r>
              <a:rPr lang="en-US" sz="2300" smtClean="0"/>
              <a:t>His editorial positions:</a:t>
            </a:r>
          </a:p>
          <a:p>
            <a:pPr lvl="2" eaLnBrk="1" hangingPunct="1"/>
            <a:r>
              <a:rPr lang="en-US" smtClean="0"/>
              <a:t>The war was a turning point for Italy.</a:t>
            </a:r>
          </a:p>
          <a:p>
            <a:pPr lvl="2" eaLnBrk="1" hangingPunct="1"/>
            <a:r>
              <a:rPr lang="en-US" smtClean="0"/>
              <a:t>The returning combat soldiers would form a new elite and bring about a new type of state.</a:t>
            </a:r>
          </a:p>
          <a:p>
            <a:pPr lvl="2" eaLnBrk="1" hangingPunct="1"/>
            <a:r>
              <a:rPr lang="en-US" smtClean="0"/>
              <a:t>This new elite would transform Italian politics and society!</a:t>
            </a:r>
          </a:p>
        </p:txBody>
      </p:sp>
      <p:pic>
        <p:nvPicPr>
          <p:cNvPr id="28676" name="Picture 4" descr="Benito_Mussolini at leisure.jpg"/>
          <p:cNvPicPr>
            <a:picLocks noChangeAspect="1"/>
          </p:cNvPicPr>
          <p:nvPr/>
        </p:nvPicPr>
        <p:blipFill>
          <a:blip r:embed="rId3">
            <a:lum contrast="10000"/>
            <a:extLst>
              <a:ext uri="{28A0092B-C50C-407E-A947-70E740481C1C}">
                <a14:useLocalDpi xmlns:a14="http://schemas.microsoft.com/office/drawing/2010/main" val="0"/>
              </a:ext>
            </a:extLst>
          </a:blip>
          <a:srcRect l="9052" t="3333" r="9052" b="8888"/>
          <a:stretch>
            <a:fillRect/>
          </a:stretch>
        </p:blipFill>
        <p:spPr bwMode="auto">
          <a:xfrm>
            <a:off x="1524000" y="1447800"/>
            <a:ext cx="2895600" cy="476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10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10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Mussolini Comes to Power</a:t>
            </a:r>
            <a:endParaRPr lang="en-US" dirty="0"/>
          </a:p>
        </p:txBody>
      </p:sp>
      <p:sp>
        <p:nvSpPr>
          <p:cNvPr id="7" name="Content Placeholder 6"/>
          <p:cNvSpPr>
            <a:spLocks noGrp="1"/>
          </p:cNvSpPr>
          <p:nvPr>
            <p:ph idx="1"/>
          </p:nvPr>
        </p:nvSpPr>
        <p:spPr>
          <a:xfrm>
            <a:off x="4724400" y="1295400"/>
            <a:ext cx="4267200" cy="5334000"/>
          </a:xfrm>
        </p:spPr>
        <p:txBody>
          <a:bodyPr/>
          <a:lstStyle/>
          <a:p>
            <a:pPr eaLnBrk="1" hangingPunct="1"/>
            <a:r>
              <a:rPr lang="en-US" sz="2500" dirty="0" smtClean="0">
                <a:sym typeface="Wingdings" pitchFamily="2" charset="2"/>
              </a:rPr>
              <a:t>October, 1922  Mussolini threatened a </a:t>
            </a:r>
            <a:r>
              <a:rPr lang="en-US" sz="2500" i="1" dirty="0" smtClean="0">
                <a:sym typeface="Wingdings" pitchFamily="2" charset="2"/>
              </a:rPr>
              <a:t>coup </a:t>
            </a:r>
            <a:r>
              <a:rPr lang="en-US" sz="2500" i="1" dirty="0" err="1" smtClean="0">
                <a:sym typeface="Wingdings" pitchFamily="2" charset="2"/>
              </a:rPr>
              <a:t>d’etat</a:t>
            </a:r>
            <a:r>
              <a:rPr lang="en-US" sz="2500" dirty="0" smtClean="0">
                <a:sym typeface="Wingdings" pitchFamily="2" charset="2"/>
              </a:rPr>
              <a:t>.</a:t>
            </a:r>
          </a:p>
          <a:p>
            <a:pPr lvl="1" eaLnBrk="1" hangingPunct="1"/>
            <a:r>
              <a:rPr lang="en-US" sz="2100" dirty="0" smtClean="0">
                <a:sym typeface="Wingdings" pitchFamily="2" charset="2"/>
              </a:rPr>
              <a:t>“March on Rome”  25,000 Black Shirts staged demonstrations throughout the capital.</a:t>
            </a:r>
            <a:endParaRPr lang="en-US" sz="2100" dirty="0" smtClean="0"/>
          </a:p>
        </p:txBody>
      </p:sp>
      <p:pic>
        <p:nvPicPr>
          <p:cNvPr id="29700" name="Picture 4" descr="March on Rome - 1922b.jpg"/>
          <p:cNvPicPr>
            <a:picLocks noChangeAspect="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277938" y="1371600"/>
            <a:ext cx="3294062"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Mussolini Forms a Government</a:t>
            </a:r>
            <a:endParaRPr lang="en-US" dirty="0"/>
          </a:p>
        </p:txBody>
      </p:sp>
      <p:sp>
        <p:nvSpPr>
          <p:cNvPr id="7" name="Content Placeholder 6"/>
          <p:cNvSpPr>
            <a:spLocks noGrp="1"/>
          </p:cNvSpPr>
          <p:nvPr>
            <p:ph idx="1"/>
          </p:nvPr>
        </p:nvSpPr>
        <p:spPr>
          <a:xfrm>
            <a:off x="1295400" y="1219200"/>
            <a:ext cx="7620000" cy="5334000"/>
          </a:xfrm>
        </p:spPr>
        <p:txBody>
          <a:bodyPr/>
          <a:lstStyle/>
          <a:p>
            <a:pPr eaLnBrk="1" hangingPunct="1"/>
            <a:r>
              <a:rPr lang="en-US" sz="2500" dirty="0" smtClean="0"/>
              <a:t>King Victor Emmanuel III </a:t>
            </a:r>
            <a:br>
              <a:rPr lang="en-US" sz="2500" dirty="0" smtClean="0"/>
            </a:br>
            <a:r>
              <a:rPr lang="en-US" sz="2500" dirty="0" smtClean="0"/>
              <a:t> invited Mussolini to join</a:t>
            </a:r>
            <a:br>
              <a:rPr lang="en-US" sz="2500" dirty="0" smtClean="0"/>
            </a:br>
            <a:r>
              <a:rPr lang="en-US" sz="2500" dirty="0" smtClean="0"/>
              <a:t>a coalition government with</a:t>
            </a:r>
            <a:br>
              <a:rPr lang="en-US" sz="2500" dirty="0" smtClean="0"/>
            </a:br>
            <a:r>
              <a:rPr lang="en-US" sz="2500" dirty="0" err="1" smtClean="0"/>
              <a:t>Giolitti</a:t>
            </a:r>
            <a:r>
              <a:rPr lang="en-US" sz="2500" dirty="0" smtClean="0"/>
              <a:t>.</a:t>
            </a:r>
          </a:p>
          <a:p>
            <a:pPr marL="0" indent="0" eaLnBrk="1" hangingPunct="1">
              <a:buNone/>
            </a:pPr>
            <a:endParaRPr lang="en-US" sz="2500" dirty="0" smtClean="0"/>
          </a:p>
          <a:p>
            <a:pPr marL="0" indent="0" eaLnBrk="1" hangingPunct="1">
              <a:buNone/>
            </a:pPr>
            <a:endParaRPr lang="en-US" sz="2500" dirty="0"/>
          </a:p>
          <a:p>
            <a:pPr marL="0" indent="0" eaLnBrk="1" hangingPunct="1">
              <a:buNone/>
            </a:pPr>
            <a:endParaRPr lang="en-US" sz="2500" dirty="0" smtClean="0"/>
          </a:p>
          <a:p>
            <a:pPr eaLnBrk="1" hangingPunct="1"/>
            <a:r>
              <a:rPr lang="en-US" sz="2500" dirty="0" smtClean="0"/>
              <a:t>1925 </a:t>
            </a:r>
            <a:r>
              <a:rPr lang="en-US" sz="2500" dirty="0" smtClean="0">
                <a:sym typeface="Wingdings" pitchFamily="2" charset="2"/>
              </a:rPr>
              <a:t> Mussolini seized </a:t>
            </a:r>
            <a:br>
              <a:rPr lang="en-US" sz="2500" dirty="0" smtClean="0">
                <a:sym typeface="Wingdings" pitchFamily="2" charset="2"/>
              </a:rPr>
            </a:br>
            <a:r>
              <a:rPr lang="en-US" sz="2500" dirty="0" smtClean="0">
                <a:sym typeface="Wingdings" pitchFamily="2" charset="2"/>
              </a:rPr>
              <a:t>dictatorial powers during a political crisis [Black Shirts murdered one of Mussolini’s chief Socialist critics, </a:t>
            </a:r>
            <a:r>
              <a:rPr lang="en-US" sz="2500" dirty="0" err="1" smtClean="0">
                <a:sym typeface="Wingdings" pitchFamily="2" charset="2"/>
              </a:rPr>
              <a:t>Giacomo</a:t>
            </a:r>
            <a:r>
              <a:rPr lang="en-US" sz="2500" dirty="0" smtClean="0">
                <a:sym typeface="Wingdings" pitchFamily="2" charset="2"/>
              </a:rPr>
              <a:t> </a:t>
            </a:r>
            <a:r>
              <a:rPr lang="en-US" sz="2500" dirty="0" err="1" smtClean="0">
                <a:sym typeface="Wingdings" pitchFamily="2" charset="2"/>
              </a:rPr>
              <a:t>Matteotti</a:t>
            </a:r>
            <a:r>
              <a:rPr lang="en-US" sz="2500" dirty="0" smtClean="0">
                <a:sym typeface="Wingdings" pitchFamily="2" charset="2"/>
              </a:rPr>
              <a:t>].</a:t>
            </a:r>
            <a:endParaRPr lang="en-US" dirty="0" smtClean="0"/>
          </a:p>
          <a:p>
            <a:pPr eaLnBrk="1" hangingPunct="1"/>
            <a:endParaRPr lang="en-US" dirty="0" smtClean="0"/>
          </a:p>
          <a:p>
            <a:pPr eaLnBrk="1" hangingPunct="1"/>
            <a:endParaRPr lang="en-US" dirty="0" smtClean="0"/>
          </a:p>
        </p:txBody>
      </p:sp>
      <p:pic>
        <p:nvPicPr>
          <p:cNvPr id="4" name="Picture 3" descr="Victor Emmanuel II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71600"/>
            <a:ext cx="2362200" cy="3071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077200" cy="1173163"/>
          </a:xfrm>
        </p:spPr>
        <p:txBody>
          <a:bodyPr>
            <a:normAutofit fontScale="90000"/>
          </a:bodyPr>
          <a:lstStyle/>
          <a:p>
            <a:pPr eaLnBrk="1" hangingPunct="1">
              <a:defRPr/>
            </a:pPr>
            <a:r>
              <a:rPr lang="en-US" dirty="0" smtClean="0"/>
              <a:t>The Fascists Consolidate Power</a:t>
            </a:r>
            <a:br>
              <a:rPr lang="en-US" dirty="0" smtClean="0"/>
            </a:br>
            <a:r>
              <a:rPr lang="en-US" dirty="0" smtClean="0"/>
              <a:t>(1925-1931)</a:t>
            </a:r>
            <a:endParaRPr lang="en-US" dirty="0"/>
          </a:p>
        </p:txBody>
      </p:sp>
      <p:sp>
        <p:nvSpPr>
          <p:cNvPr id="7" name="Content Placeholder 6"/>
          <p:cNvSpPr>
            <a:spLocks noGrp="1"/>
          </p:cNvSpPr>
          <p:nvPr>
            <p:ph idx="1"/>
          </p:nvPr>
        </p:nvSpPr>
        <p:spPr>
          <a:xfrm>
            <a:off x="1295400" y="1752600"/>
            <a:ext cx="7467600" cy="4876800"/>
          </a:xfrm>
        </p:spPr>
        <p:txBody>
          <a:bodyPr/>
          <a:lstStyle/>
          <a:p>
            <a:pPr eaLnBrk="1" hangingPunct="1"/>
            <a:r>
              <a:rPr lang="en-US" smtClean="0"/>
              <a:t>New laws passed to create the legal basis for Italy’s official transformation into a single-party state:</a:t>
            </a:r>
          </a:p>
          <a:p>
            <a:pPr lvl="1" eaLnBrk="1" hangingPunct="1"/>
            <a:r>
              <a:rPr lang="en-US" smtClean="0"/>
              <a:t>Independent political parties &amp; trade unions were abolished.</a:t>
            </a:r>
          </a:p>
          <a:p>
            <a:pPr lvl="1" eaLnBrk="1" hangingPunct="1"/>
            <a:r>
              <a:rPr lang="en-US" smtClean="0"/>
              <a:t>Freedom of the press was curbed.</a:t>
            </a:r>
          </a:p>
          <a:p>
            <a:pPr lvl="1" eaLnBrk="1" hangingPunct="1"/>
            <a:r>
              <a:rPr lang="en-US" smtClean="0"/>
              <a:t>Special courts created to persecute any political opposition.</a:t>
            </a:r>
          </a:p>
          <a:p>
            <a:pPr lvl="1" eaLnBrk="1" hangingPunct="1"/>
            <a:r>
              <a:rPr lang="en-US" smtClean="0"/>
              <a:t>National police force created [with a secret police component].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2000"/>
                                        <p:tgtEl>
                                          <p:spTgt spid="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left)">
                                      <p:cBhvr>
                                        <p:cTn id="16" dur="2000"/>
                                        <p:tgtEl>
                                          <p:spTgt spid="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left)">
                                      <p:cBhvr>
                                        <p:cTn id="21" dur="2000"/>
                                        <p:tgtEl>
                                          <p:spTgt spid="7">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left)">
                                      <p:cBhvr>
                                        <p:cTn id="2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fascist_italy_flag.jpg"/>
          <p:cNvPicPr>
            <a:picLocks noChangeAspect="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447800" y="1270000"/>
            <a:ext cx="6324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38200" y="1616075"/>
            <a:ext cx="7620000" cy="34163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7200" dirty="0">
                <a:solidFill>
                  <a:srgbClr val="C00000"/>
                </a:solidFill>
                <a:latin typeface="Athenian" pitchFamily="2" charset="0"/>
              </a:rPr>
              <a:t>Italian</a:t>
            </a:r>
            <a:br>
              <a:rPr lang="en-US" sz="7200" dirty="0">
                <a:solidFill>
                  <a:srgbClr val="C00000"/>
                </a:solidFill>
                <a:latin typeface="Athenian" pitchFamily="2" charset="0"/>
              </a:rPr>
            </a:br>
            <a:r>
              <a:rPr lang="en-US" sz="7200" dirty="0">
                <a:solidFill>
                  <a:srgbClr val="C00000"/>
                </a:solidFill>
                <a:latin typeface="Athenian" pitchFamily="2" charset="0"/>
              </a:rPr>
              <a:t>Fascist</a:t>
            </a:r>
            <a:br>
              <a:rPr lang="en-US" sz="7200" dirty="0">
                <a:solidFill>
                  <a:srgbClr val="C00000"/>
                </a:solidFill>
                <a:latin typeface="Athenian" pitchFamily="2" charset="0"/>
              </a:rPr>
            </a:br>
            <a:r>
              <a:rPr lang="en-US" sz="7200" dirty="0">
                <a:solidFill>
                  <a:srgbClr val="C00000"/>
                </a:solidFill>
                <a:latin typeface="Athenian" pitchFamily="2" charset="0"/>
              </a:rPr>
              <a:t>Propaganda</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Fasces Symbol</a:t>
            </a:r>
            <a:endParaRPr lang="en-US" dirty="0"/>
          </a:p>
        </p:txBody>
      </p:sp>
      <p:pic>
        <p:nvPicPr>
          <p:cNvPr id="6147" name="Content Placeholder 3" descr="Roman fasce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14800" y="2590800"/>
            <a:ext cx="1168400" cy="3810000"/>
          </a:xfrm>
          <a:ln>
            <a:solidFill>
              <a:schemeClr val="tx1"/>
            </a:solidFill>
            <a:miter lim="800000"/>
            <a:headEnd/>
            <a:tailEnd/>
          </a:ln>
        </p:spPr>
      </p:pic>
      <p:pic>
        <p:nvPicPr>
          <p:cNvPr id="6148" name="Picture 4" descr="fasces.jpg"/>
          <p:cNvPicPr>
            <a:picLocks noChangeAspect="1"/>
          </p:cNvPicPr>
          <p:nvPr/>
        </p:nvPicPr>
        <p:blipFill>
          <a:blip r:embed="rId4">
            <a:extLst>
              <a:ext uri="{28A0092B-C50C-407E-A947-70E740481C1C}">
                <a14:useLocalDpi xmlns:a14="http://schemas.microsoft.com/office/drawing/2010/main" val="0"/>
              </a:ext>
            </a:extLst>
          </a:blip>
          <a:srcRect l="10056" t="3175" r="9508" b="11111"/>
          <a:stretch>
            <a:fillRect/>
          </a:stretch>
        </p:blipFill>
        <p:spPr bwMode="auto">
          <a:xfrm>
            <a:off x="1371600" y="1524000"/>
            <a:ext cx="24384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5638800" y="1822450"/>
            <a:ext cx="3200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5"/>
              </a:buBlip>
            </a:pPr>
            <a:r>
              <a:rPr lang="en-US" sz="2200">
                <a:latin typeface="Comic Sans MS" pitchFamily="66" charset="0"/>
              </a:rPr>
              <a:t>Comes from the Latin word </a:t>
            </a:r>
            <a:r>
              <a:rPr lang="en-US" sz="2200" i="1">
                <a:solidFill>
                  <a:srgbClr val="336600"/>
                </a:solidFill>
                <a:latin typeface="Comic Sans MS" pitchFamily="66" charset="0"/>
              </a:rPr>
              <a:t>fasces.</a:t>
            </a:r>
          </a:p>
          <a:p>
            <a:pPr eaLnBrk="1" hangingPunct="1">
              <a:buFontTx/>
              <a:buBlip>
                <a:blip r:embed="rId5"/>
              </a:buBlip>
            </a:pPr>
            <a:r>
              <a:rPr lang="en-US" sz="2200">
                <a:latin typeface="Comic Sans MS" pitchFamily="66" charset="0"/>
              </a:rPr>
              <a:t>In ancient Rome, the </a:t>
            </a:r>
            <a:r>
              <a:rPr lang="en-US" sz="2200" i="1">
                <a:latin typeface="Comic Sans MS" pitchFamily="66" charset="0"/>
              </a:rPr>
              <a:t>fasces </a:t>
            </a:r>
            <a:r>
              <a:rPr lang="en-US" sz="2200">
                <a:latin typeface="Comic Sans MS" pitchFamily="66" charset="0"/>
              </a:rPr>
              <a:t>were cylindrical bundles of wooden rods, tied tightly together around an axe.</a:t>
            </a:r>
          </a:p>
          <a:p>
            <a:pPr eaLnBrk="1" hangingPunct="1">
              <a:buFontTx/>
              <a:buBlip>
                <a:blip r:embed="rId5"/>
              </a:buBlip>
            </a:pPr>
            <a:r>
              <a:rPr lang="en-US" sz="2200">
                <a:latin typeface="Comic Sans MS" pitchFamily="66" charset="0"/>
              </a:rPr>
              <a:t>They symbolize unity and power.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Fascist Family</a:t>
            </a:r>
            <a:endParaRPr lang="en-US" dirty="0"/>
          </a:p>
        </p:txBody>
      </p:sp>
      <p:sp>
        <p:nvSpPr>
          <p:cNvPr id="36867" name="Content Placeholder 6"/>
          <p:cNvSpPr>
            <a:spLocks noGrp="1"/>
          </p:cNvSpPr>
          <p:nvPr>
            <p:ph idx="1"/>
          </p:nvPr>
        </p:nvSpPr>
        <p:spPr>
          <a:xfrm>
            <a:off x="1676400" y="5791200"/>
            <a:ext cx="6781800" cy="914400"/>
          </a:xfrm>
        </p:spPr>
        <p:txBody>
          <a:bodyPr/>
          <a:lstStyle/>
          <a:p>
            <a:pPr marL="0" indent="0" algn="ctr" eaLnBrk="1" hangingPunct="1">
              <a:buFontTx/>
              <a:buNone/>
            </a:pPr>
            <a:r>
              <a:rPr lang="en-US" sz="2400" smtClean="0"/>
              <a:t>The Fascists encouraged the development of large families.</a:t>
            </a:r>
          </a:p>
        </p:txBody>
      </p:sp>
      <p:pic>
        <p:nvPicPr>
          <p:cNvPr id="36868" name="Picture 2"/>
          <p:cNvPicPr>
            <a:picLocks noChangeAspect="1" noChangeArrowheads="1"/>
          </p:cNvPicPr>
          <p:nvPr/>
        </p:nvPicPr>
        <p:blipFill>
          <a:blip r:embed="rId3">
            <a:lum contrast="10000"/>
            <a:extLst>
              <a:ext uri="{28A0092B-C50C-407E-A947-70E740481C1C}">
                <a14:useLocalDpi xmlns:a14="http://schemas.microsoft.com/office/drawing/2010/main" val="0"/>
              </a:ext>
            </a:extLst>
          </a:blip>
          <a:srcRect l="3455" r="2000" b="2174"/>
          <a:stretch>
            <a:fillRect/>
          </a:stretch>
        </p:blipFill>
        <p:spPr bwMode="auto">
          <a:xfrm>
            <a:off x="3441700" y="1225550"/>
            <a:ext cx="3187700" cy="441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Education</a:t>
            </a:r>
            <a:endParaRPr lang="en-US" dirty="0"/>
          </a:p>
        </p:txBody>
      </p:sp>
      <p:sp>
        <p:nvSpPr>
          <p:cNvPr id="7" name="Content Placeholder 6"/>
          <p:cNvSpPr>
            <a:spLocks noGrp="1"/>
          </p:cNvSpPr>
          <p:nvPr>
            <p:ph idx="1"/>
          </p:nvPr>
        </p:nvSpPr>
        <p:spPr>
          <a:xfrm>
            <a:off x="1143000" y="1143000"/>
            <a:ext cx="4114800" cy="5715000"/>
          </a:xfrm>
        </p:spPr>
        <p:txBody>
          <a:bodyPr>
            <a:normAutofit lnSpcReduction="10000"/>
          </a:bodyPr>
          <a:lstStyle/>
          <a:p>
            <a:pPr eaLnBrk="1" hangingPunct="1">
              <a:defRPr/>
            </a:pPr>
            <a:r>
              <a:rPr lang="en-US" sz="2400" dirty="0" smtClean="0"/>
              <a:t>The first sentence pronounced by children at school was Let us salute the flag in the Roman fashion; </a:t>
            </a:r>
            <a:r>
              <a:rPr lang="en-US" sz="2400" i="1" dirty="0" smtClean="0"/>
              <a:t>hail to Italy; hail to Mussolini</a:t>
            </a:r>
            <a:r>
              <a:rPr lang="en-US" sz="2400" dirty="0" smtClean="0"/>
              <a:t>.</a:t>
            </a:r>
          </a:p>
          <a:p>
            <a:pPr eaLnBrk="1" hangingPunct="1">
              <a:defRPr/>
            </a:pPr>
            <a:r>
              <a:rPr lang="en-US" sz="2400" dirty="0" smtClean="0"/>
              <a:t>Textbooks emphasized:</a:t>
            </a:r>
          </a:p>
          <a:p>
            <a:pPr lvl="1" eaLnBrk="1" hangingPunct="1">
              <a:defRPr/>
            </a:pPr>
            <a:r>
              <a:rPr lang="en-US" sz="2000" dirty="0" smtClean="0"/>
              <a:t>The glorious pat of the ancient Romans.</a:t>
            </a:r>
          </a:p>
          <a:p>
            <a:pPr lvl="1" eaLnBrk="1" hangingPunct="1">
              <a:defRPr/>
            </a:pPr>
            <a:r>
              <a:rPr lang="en-US" sz="2000" dirty="0" smtClean="0"/>
              <a:t>The limitations imposed upon the present inhabitants by geography and the West.</a:t>
            </a:r>
          </a:p>
          <a:p>
            <a:pPr lvl="1" eaLnBrk="1" hangingPunct="1">
              <a:defRPr/>
            </a:pPr>
            <a:r>
              <a:rPr lang="en-US" sz="2000" dirty="0" smtClean="0"/>
              <a:t>The imperial destiny that awaited Italy’s future development.</a:t>
            </a:r>
          </a:p>
          <a:p>
            <a:pPr eaLnBrk="1" hangingPunct="1">
              <a:defRPr/>
            </a:pPr>
            <a:endParaRPr lang="en-US" sz="2400" dirty="0"/>
          </a:p>
        </p:txBody>
      </p:sp>
      <p:pic>
        <p:nvPicPr>
          <p:cNvPr id="4" name="Picture 3" descr="childrens school notebook-1935.jpg"/>
          <p:cNvPicPr>
            <a:picLocks noChangeAspect="1"/>
          </p:cNvPicPr>
          <p:nvPr/>
        </p:nvPicPr>
        <p:blipFill>
          <a:blip r:embed="rId3">
            <a:lum contrast="10000"/>
            <a:extLst>
              <a:ext uri="{28A0092B-C50C-407E-A947-70E740481C1C}">
                <a14:useLocalDpi xmlns:a14="http://schemas.microsoft.com/office/drawing/2010/main" val="0"/>
              </a:ext>
            </a:extLst>
          </a:blip>
          <a:srcRect l="3455" t="2222" r="6364" b="4443"/>
          <a:stretch>
            <a:fillRect/>
          </a:stretch>
        </p:blipFill>
        <p:spPr bwMode="auto">
          <a:xfrm>
            <a:off x="5410200" y="1295400"/>
            <a:ext cx="3430588"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2000"/>
                                        <p:tgtEl>
                                          <p:spTgt spid="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2000"/>
                                        <p:tgtEl>
                                          <p:spTgt spid="7">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wipe(left)">
                                      <p:cBhvr>
                                        <p:cTn id="29"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077200" cy="1096963"/>
          </a:xfrm>
        </p:spPr>
        <p:txBody>
          <a:bodyPr/>
          <a:lstStyle/>
          <a:p>
            <a:pPr eaLnBrk="1" hangingPunct="1">
              <a:defRPr/>
            </a:pPr>
            <a:r>
              <a:rPr lang="en-US" dirty="0" smtClean="0"/>
              <a:t>Emphasis on Physical Fitness</a:t>
            </a:r>
            <a:endParaRPr lang="en-US" dirty="0"/>
          </a:p>
        </p:txBody>
      </p:sp>
      <p:pic>
        <p:nvPicPr>
          <p:cNvPr id="38915" name="Content Placeholder 3" descr="glorification of the martial abilities and physical skills of Italian youth.jpg"/>
          <p:cNvPicPr>
            <a:picLocks noGrp="1" noChangeAspect="1"/>
          </p:cNvPicPr>
          <p:nvPr>
            <p:ph idx="1"/>
          </p:nvPr>
        </p:nvPicPr>
        <p:blipFill>
          <a:blip r:embed="rId3">
            <a:lum contrast="-10000"/>
            <a:extLst>
              <a:ext uri="{28A0092B-C50C-407E-A947-70E740481C1C}">
                <a14:useLocalDpi xmlns:a14="http://schemas.microsoft.com/office/drawing/2010/main" val="0"/>
              </a:ext>
            </a:extLst>
          </a:blip>
          <a:srcRect l="12500" t="1799" r="3409" b="6619"/>
          <a:stretch>
            <a:fillRect/>
          </a:stretch>
        </p:blipFill>
        <p:spPr>
          <a:xfrm>
            <a:off x="2057400" y="1524000"/>
            <a:ext cx="6172200" cy="4754563"/>
          </a:xfrm>
          <a:ln>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Anti-Semitism</a:t>
            </a:r>
            <a:endParaRPr lang="en-US" dirty="0"/>
          </a:p>
        </p:txBody>
      </p:sp>
      <p:sp>
        <p:nvSpPr>
          <p:cNvPr id="7" name="Content Placeholder 6"/>
          <p:cNvSpPr>
            <a:spLocks noGrp="1"/>
          </p:cNvSpPr>
          <p:nvPr>
            <p:ph idx="1"/>
          </p:nvPr>
        </p:nvSpPr>
        <p:spPr>
          <a:xfrm>
            <a:off x="1447800" y="1295400"/>
            <a:ext cx="7315200" cy="5334000"/>
          </a:xfrm>
        </p:spPr>
        <p:txBody>
          <a:bodyPr/>
          <a:lstStyle/>
          <a:p>
            <a:pPr eaLnBrk="1" hangingPunct="1"/>
            <a:r>
              <a:rPr lang="en-US" sz="2600" smtClean="0"/>
              <a:t>50,000 Jews lived in Italy in the 1930s.</a:t>
            </a:r>
          </a:p>
          <a:p>
            <a:pPr eaLnBrk="1" hangingPunct="1"/>
            <a:r>
              <a:rPr lang="en-US" sz="2600" smtClean="0"/>
              <a:t>Mussolini did NOT implement an extermination program in Italy.</a:t>
            </a:r>
          </a:p>
          <a:p>
            <a:pPr lvl="1" eaLnBrk="1" hangingPunct="1"/>
            <a:r>
              <a:rPr lang="en-US" sz="2200" smtClean="0"/>
              <a:t>75% of Italian Jews survived World War II.</a:t>
            </a:r>
          </a:p>
          <a:p>
            <a:pPr lvl="1" eaLnBrk="1" hangingPunct="1"/>
            <a:r>
              <a:rPr lang="en-US" sz="2200" smtClean="0"/>
              <a:t>8,000 died in German extermination camps.</a:t>
            </a:r>
          </a:p>
          <a:p>
            <a:pPr eaLnBrk="1" hangingPunct="1"/>
            <a:r>
              <a:rPr lang="en-US" sz="2600" smtClean="0"/>
              <a:t>1938 </a:t>
            </a:r>
            <a:r>
              <a:rPr lang="en-US" sz="2600" smtClean="0">
                <a:sym typeface="Wingdings" pitchFamily="2" charset="2"/>
              </a:rPr>
              <a:t>anti-Semitic laws passed</a:t>
            </a:r>
          </a:p>
          <a:p>
            <a:pPr lvl="1" eaLnBrk="1" hangingPunct="1"/>
            <a:r>
              <a:rPr lang="en-US" sz="2200" i="1" smtClean="0">
                <a:sym typeface="Wingdings" pitchFamily="2" charset="2"/>
              </a:rPr>
              <a:t>Manifesto degli Scienziati Razzisti </a:t>
            </a:r>
            <a:r>
              <a:rPr lang="en-US" sz="2200" smtClean="0">
                <a:sym typeface="Wingdings" pitchFamily="2" charset="2"/>
              </a:rPr>
              <a:t>[</a:t>
            </a:r>
            <a:r>
              <a:rPr lang="en-US" sz="2200" i="1" smtClean="0">
                <a:sym typeface="Wingdings" pitchFamily="2" charset="2"/>
              </a:rPr>
              <a:t>The Manifesto of the Racist Scientists</a:t>
            </a:r>
            <a:r>
              <a:rPr lang="en-US" sz="2200" smtClean="0">
                <a:sym typeface="Wingdings" pitchFamily="2" charset="2"/>
              </a:rPr>
              <a:t>].</a:t>
            </a:r>
          </a:p>
          <a:p>
            <a:pPr lvl="2" eaLnBrk="1" hangingPunct="1"/>
            <a:r>
              <a:rPr lang="en-US" sz="1900" smtClean="0">
                <a:sym typeface="Wingdings" pitchFamily="2" charset="2"/>
              </a:rPr>
              <a:t>Excluded foreign Jews [most of them were sent to German death camps].</a:t>
            </a:r>
          </a:p>
          <a:p>
            <a:pPr lvl="2" eaLnBrk="1" hangingPunct="1"/>
            <a:r>
              <a:rPr lang="en-US" sz="1900" smtClean="0">
                <a:sym typeface="Wingdings" pitchFamily="2" charset="2"/>
              </a:rPr>
              <a:t>Forbade all Jews from teaching.</a:t>
            </a:r>
          </a:p>
          <a:p>
            <a:pPr lvl="2" eaLnBrk="1" hangingPunct="1"/>
            <a:r>
              <a:rPr lang="en-US" sz="1900" smtClean="0">
                <a:sym typeface="Wingdings" pitchFamily="2" charset="2"/>
              </a:rPr>
              <a:t>Excluded Jews from serving in the government or in the military.</a:t>
            </a:r>
            <a:endParaRPr lang="en-US" sz="19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2000"/>
                                        <p:tgtEl>
                                          <p:spTgt spid="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left)">
                                      <p:cBhvr>
                                        <p:cTn id="29" dur="2000"/>
                                        <p:tgtEl>
                                          <p:spTgt spid="7">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blinds(horizontal)">
                                      <p:cBhvr>
                                        <p:cTn id="34" dur="2000"/>
                                        <p:tgtEl>
                                          <p:spTgt spid="7">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blinds(horizontal)">
                                      <p:cBhvr>
                                        <p:cTn id="39" dur="2000"/>
                                        <p:tgtEl>
                                          <p:spTgt spid="7">
                                            <p:txEl>
                                              <p:pRg st="7" end="7"/>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blinds(horizontal)">
                                      <p:cBhvr>
                                        <p:cTn id="44"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848600" cy="715962"/>
          </a:xfrm>
        </p:spPr>
        <p:txBody>
          <a:bodyPr>
            <a:normAutofit/>
          </a:bodyPr>
          <a:lstStyle/>
          <a:p>
            <a:pPr eaLnBrk="1" hangingPunct="1">
              <a:defRPr/>
            </a:pPr>
            <a:r>
              <a:rPr lang="en-US" dirty="0" smtClean="0"/>
              <a:t>Mussolini Was Hitler’s Role Model</a:t>
            </a:r>
            <a:endParaRPr lang="en-US" dirty="0"/>
          </a:p>
        </p:txBody>
      </p:sp>
      <p:pic>
        <p:nvPicPr>
          <p:cNvPr id="41987" name="Content Placeholder 3" descr="Mussolini as Hitlers mentor.jpg"/>
          <p:cNvPicPr>
            <a:picLocks noGrp="1" noChangeAspect="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1587500" y="1371600"/>
            <a:ext cx="7023100" cy="4800600"/>
          </a:xfrm>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sregalia.com/_Freebies!/IMAG0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479252" cy="3818133"/>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3124200" y="1877306"/>
            <a:ext cx="5181600" cy="3416320"/>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sz="7200" dirty="0" smtClean="0">
                <a:latin typeface="Athenian" pitchFamily="2" charset="0"/>
              </a:rPr>
              <a:t>The Rise of</a:t>
            </a:r>
          </a:p>
          <a:p>
            <a:pPr algn="ctr">
              <a:defRPr/>
            </a:pPr>
            <a:endParaRPr lang="en-US" sz="7200" dirty="0">
              <a:latin typeface="Athenian" pitchFamily="2" charset="0"/>
            </a:endParaRPr>
          </a:p>
          <a:p>
            <a:pPr algn="ctr">
              <a:defRPr/>
            </a:pPr>
            <a:r>
              <a:rPr lang="en-US" sz="7200" dirty="0" smtClean="0">
                <a:latin typeface="Athenian" pitchFamily="2" charset="0"/>
              </a:rPr>
              <a:t>Hitler</a:t>
            </a:r>
          </a:p>
        </p:txBody>
      </p:sp>
    </p:spTree>
    <p:custDataLst>
      <p:tags r:id="rId1"/>
    </p:custDataLst>
    <p:extLst>
      <p:ext uri="{BB962C8B-B14F-4D97-AF65-F5344CB8AC3E}">
        <p14:creationId xmlns:p14="http://schemas.microsoft.com/office/powerpoint/2010/main" val="2859563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 in Germany comes about</a:t>
            </a:r>
            <a:endParaRPr lang="en-US" dirty="0"/>
          </a:p>
        </p:txBody>
      </p:sp>
      <p:sp>
        <p:nvSpPr>
          <p:cNvPr id="3" name="Content Placeholder 2"/>
          <p:cNvSpPr>
            <a:spLocks noGrp="1"/>
          </p:cNvSpPr>
          <p:nvPr>
            <p:ph idx="1"/>
          </p:nvPr>
        </p:nvSpPr>
        <p:spPr>
          <a:xfrm>
            <a:off x="990600" y="1066800"/>
            <a:ext cx="3657600" cy="5791200"/>
          </a:xfrm>
        </p:spPr>
        <p:txBody>
          <a:bodyPr>
            <a:normAutofit fontScale="92500"/>
          </a:bodyPr>
          <a:lstStyle/>
          <a:p>
            <a:pPr>
              <a:lnSpc>
                <a:spcPct val="80000"/>
              </a:lnSpc>
              <a:buFont typeface="Arial" pitchFamily="34" charset="0"/>
              <a:buChar char="•"/>
            </a:pPr>
            <a:r>
              <a:rPr lang="en-GB" sz="2400" u="sng" dirty="0"/>
              <a:t>FASCISM</a:t>
            </a:r>
            <a:r>
              <a:rPr lang="en-GB" sz="2400" dirty="0"/>
              <a:t> – key characteristics:</a:t>
            </a:r>
            <a:endParaRPr lang="en-US" sz="2400" dirty="0"/>
          </a:p>
          <a:p>
            <a:pPr>
              <a:lnSpc>
                <a:spcPct val="80000"/>
              </a:lnSpc>
              <a:buFont typeface="Arial" pitchFamily="34" charset="0"/>
              <a:buChar char="•"/>
            </a:pPr>
            <a:r>
              <a:rPr lang="en-GB" sz="2400" dirty="0"/>
              <a:t>the state supersedes the individual citizen (</a:t>
            </a:r>
            <a:r>
              <a:rPr lang="en-GB" sz="2400" b="1" i="1" dirty="0"/>
              <a:t>collectivism</a:t>
            </a:r>
            <a:r>
              <a:rPr lang="en-GB" sz="2400" dirty="0"/>
              <a:t>)</a:t>
            </a:r>
            <a:endParaRPr lang="en-US" sz="2400" dirty="0"/>
          </a:p>
          <a:p>
            <a:pPr>
              <a:lnSpc>
                <a:spcPct val="80000"/>
              </a:lnSpc>
              <a:buFont typeface="Arial" pitchFamily="34" charset="0"/>
              <a:buChar char="•"/>
            </a:pPr>
            <a:r>
              <a:rPr lang="en-GB" sz="2400" dirty="0"/>
              <a:t>emphasis on </a:t>
            </a:r>
            <a:r>
              <a:rPr lang="en-GB" sz="2400" i="1" dirty="0"/>
              <a:t>militarism</a:t>
            </a:r>
            <a:endParaRPr lang="en-US" sz="2400" dirty="0"/>
          </a:p>
          <a:p>
            <a:pPr>
              <a:lnSpc>
                <a:spcPct val="80000"/>
              </a:lnSpc>
              <a:buFont typeface="Arial" pitchFamily="34" charset="0"/>
              <a:buChar char="•"/>
            </a:pPr>
            <a:r>
              <a:rPr lang="en-GB" sz="2400" dirty="0"/>
              <a:t>the </a:t>
            </a:r>
            <a:r>
              <a:rPr lang="en-GB" sz="2400" i="1" dirty="0"/>
              <a:t>social contract</a:t>
            </a:r>
            <a:r>
              <a:rPr lang="en-GB" sz="2400" dirty="0"/>
              <a:t> is dissolved &amp; replaced by a dictatorship </a:t>
            </a:r>
            <a:endParaRPr lang="en-US" sz="2400" dirty="0"/>
          </a:p>
          <a:p>
            <a:pPr>
              <a:lnSpc>
                <a:spcPct val="80000"/>
              </a:lnSpc>
              <a:buFont typeface="Arial" pitchFamily="34" charset="0"/>
              <a:buChar char="•"/>
            </a:pPr>
            <a:r>
              <a:rPr lang="en-GB" sz="2400" dirty="0" err="1"/>
              <a:t>nat’lism</a:t>
            </a:r>
            <a:r>
              <a:rPr lang="en-GB" sz="2400" dirty="0"/>
              <a:t> assumes an extreme form &amp; is used to appeal to the emotions &amp; motivate populations (</a:t>
            </a:r>
            <a:r>
              <a:rPr lang="en-GB" sz="2400" b="1" dirty="0"/>
              <a:t>NUREMBERG</a:t>
            </a:r>
            <a:r>
              <a:rPr lang="en-GB" sz="2400" dirty="0"/>
              <a:t> </a:t>
            </a:r>
            <a:r>
              <a:rPr lang="en-GB" sz="2400" b="1" dirty="0"/>
              <a:t>RALLIES</a:t>
            </a:r>
            <a:r>
              <a:rPr lang="en-GB" sz="2400" dirty="0"/>
              <a:t>)</a:t>
            </a:r>
            <a:endParaRPr lang="en-US" sz="2400" dirty="0"/>
          </a:p>
          <a:p>
            <a:pPr>
              <a:lnSpc>
                <a:spcPct val="80000"/>
              </a:lnSpc>
              <a:buFont typeface="Arial" pitchFamily="34" charset="0"/>
              <a:buChar char="•"/>
            </a:pPr>
            <a:r>
              <a:rPr lang="en-GB" sz="2400" dirty="0"/>
              <a:t>because of this, fascism is unique to the individual nation </a:t>
            </a:r>
            <a:endParaRPr lang="en-US" sz="2400" dirty="0"/>
          </a:p>
          <a:p>
            <a:pPr marL="0" indent="0">
              <a:buNone/>
            </a:pPr>
            <a:endParaRPr lang="en-US" dirty="0"/>
          </a:p>
        </p:txBody>
      </p:sp>
      <p:pic>
        <p:nvPicPr>
          <p:cNvPr id="4" name="Picture 6" descr="orange-HJ_Nurembe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599" y="1066800"/>
            <a:ext cx="3349625" cy="22451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gfa_nbg_r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094" y="3886200"/>
            <a:ext cx="3830633" cy="27796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130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works to come to power</a:t>
            </a:r>
            <a:endParaRPr lang="en-US" dirty="0"/>
          </a:p>
        </p:txBody>
      </p:sp>
      <p:sp>
        <p:nvSpPr>
          <p:cNvPr id="4" name="Content Placeholder 2"/>
          <p:cNvSpPr>
            <a:spLocks noGrp="1"/>
          </p:cNvSpPr>
          <p:nvPr>
            <p:ph sz="half" idx="1"/>
          </p:nvPr>
        </p:nvSpPr>
        <p:spPr>
          <a:xfrm>
            <a:off x="1609725" y="942975"/>
            <a:ext cx="4038600" cy="2362200"/>
          </a:xfrm>
        </p:spPr>
        <p:txBody>
          <a:bodyPr>
            <a:normAutofit lnSpcReduction="10000"/>
          </a:bodyPr>
          <a:lstStyle/>
          <a:p>
            <a:pPr>
              <a:buFont typeface="Arial" pitchFamily="34" charset="0"/>
              <a:buChar char="•"/>
            </a:pPr>
            <a:r>
              <a:rPr lang="en-US" sz="2000" b="1" dirty="0" smtClean="0"/>
              <a:t>ALOIS SCHICKELGRUBER AND KLARA POLZL</a:t>
            </a:r>
          </a:p>
          <a:p>
            <a:pPr>
              <a:buFont typeface="Arial" pitchFamily="34" charset="0"/>
              <a:buChar char="•"/>
            </a:pPr>
            <a:r>
              <a:rPr lang="en-US" sz="2000" b="1" dirty="0" smtClean="0"/>
              <a:t>VIENNA – KARL LUEGER</a:t>
            </a:r>
          </a:p>
          <a:p>
            <a:pPr>
              <a:buFont typeface="Arial" pitchFamily="34" charset="0"/>
              <a:buChar char="•"/>
            </a:pPr>
            <a:r>
              <a:rPr lang="en-US" sz="2000" b="1" dirty="0" smtClean="0"/>
              <a:t>WWI AND THE </a:t>
            </a:r>
            <a:r>
              <a:rPr lang="en-US" sz="2000" b="1" i="1" dirty="0" smtClean="0"/>
              <a:t>VOLKISCH</a:t>
            </a:r>
            <a:r>
              <a:rPr lang="en-US" sz="2000" b="1" dirty="0" smtClean="0"/>
              <a:t> MOVEMENTS</a:t>
            </a:r>
          </a:p>
          <a:p>
            <a:pPr>
              <a:buFont typeface="Arial" pitchFamily="34" charset="0"/>
              <a:buChar char="•"/>
            </a:pPr>
            <a:r>
              <a:rPr lang="en-US" sz="2000" b="1" dirty="0" smtClean="0"/>
              <a:t>GERMAN WORKERS’ PARTY</a:t>
            </a:r>
          </a:p>
          <a:p>
            <a:endParaRPr lang="en-US" sz="2000" b="1" dirty="0" smtClean="0"/>
          </a:p>
        </p:txBody>
      </p:sp>
      <p:pic>
        <p:nvPicPr>
          <p:cNvPr id="5" name="Picture 6" descr="200px-Alois_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790574"/>
            <a:ext cx="1828800" cy="3392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ueger%20Ka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525" y="3762374"/>
            <a:ext cx="257175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800" y="3305174"/>
            <a:ext cx="2854325"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3667125" y="3867149"/>
            <a:ext cx="381000" cy="5810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091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diamond(in)">
                                      <p:cBhvr>
                                        <p:cTn id="36" dur="20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amond(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additive="base">
                                        <p:cTn id="4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Attempt = Failure</a:t>
            </a:r>
            <a:endParaRPr lang="en-US" dirty="0"/>
          </a:p>
        </p:txBody>
      </p:sp>
      <p:sp>
        <p:nvSpPr>
          <p:cNvPr id="4" name="Content Placeholder 2"/>
          <p:cNvSpPr>
            <a:spLocks noGrp="1"/>
          </p:cNvSpPr>
          <p:nvPr>
            <p:ph sz="half" idx="1"/>
          </p:nvPr>
        </p:nvSpPr>
        <p:spPr>
          <a:xfrm>
            <a:off x="1295400" y="952500"/>
            <a:ext cx="5486400" cy="2400300"/>
          </a:xfrm>
        </p:spPr>
        <p:txBody>
          <a:bodyPr>
            <a:normAutofit fontScale="92500"/>
          </a:bodyPr>
          <a:lstStyle/>
          <a:p>
            <a:r>
              <a:rPr lang="en-US" sz="2000" b="1" dirty="0" smtClean="0"/>
              <a:t>He went to LANDSBERG PRISON while in there he writes </a:t>
            </a:r>
            <a:r>
              <a:rPr lang="en-US" sz="2000" b="1" i="1" dirty="0" smtClean="0"/>
              <a:t>MEIN KAMPF.</a:t>
            </a:r>
          </a:p>
          <a:p>
            <a:r>
              <a:rPr lang="en-US" sz="2000" b="1" dirty="0" smtClean="0"/>
              <a:t>“LEADER PARTY” AND THE </a:t>
            </a:r>
            <a:r>
              <a:rPr lang="en-US" sz="2000" b="1" i="1" dirty="0" smtClean="0"/>
              <a:t>VOLKSGEMEINSCHAFT</a:t>
            </a:r>
          </a:p>
          <a:p>
            <a:r>
              <a:rPr lang="en-US" sz="2000" b="1" dirty="0" smtClean="0"/>
              <a:t>“GERMANY FLIGHTS” AND POLITICAL CAMPAIGNING- gains lots of backing from the people</a:t>
            </a:r>
          </a:p>
          <a:p>
            <a:pPr>
              <a:buFont typeface="Arial" charset="0"/>
              <a:buNone/>
            </a:pPr>
            <a:endParaRPr lang="en-US" sz="2000" dirty="0" smtClean="0"/>
          </a:p>
        </p:txBody>
      </p:sp>
      <p:pic>
        <p:nvPicPr>
          <p:cNvPr id="5" name="Picture 6" descr="hitler_landsber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
            <a:ext cx="194627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itler_cell_lands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416" y="3505200"/>
            <a:ext cx="258584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mein 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579" y="3352800"/>
            <a:ext cx="2250296" cy="3496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818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1"/>
          </p:nvPr>
        </p:nvSpPr>
        <p:spPr>
          <a:xfrm>
            <a:off x="762000" y="364901"/>
            <a:ext cx="8382000" cy="6477000"/>
          </a:xfrm>
        </p:spPr>
        <p:txBody>
          <a:bodyPr/>
          <a:lstStyle/>
          <a:p>
            <a:pPr>
              <a:lnSpc>
                <a:spcPct val="90000"/>
              </a:lnSpc>
              <a:buFont typeface="Arial" pitchFamily="34" charset="0"/>
              <a:buChar char="•"/>
            </a:pPr>
            <a:r>
              <a:rPr lang="en-US" sz="2400" b="1" dirty="0" smtClean="0"/>
              <a:t>Mar 21, 1933 – staged photo of Hindenburg and Hitler (after Hitler had won the Mar 5 </a:t>
            </a:r>
            <a:r>
              <a:rPr lang="en-US" sz="2400" b="1" dirty="0" err="1" smtClean="0"/>
              <a:t>elecs</a:t>
            </a:r>
            <a:r>
              <a:rPr lang="en-US" sz="2400" b="1" dirty="0" smtClean="0"/>
              <a:t>) – </a:t>
            </a:r>
          </a:p>
          <a:p>
            <a:pPr>
              <a:lnSpc>
                <a:spcPct val="90000"/>
              </a:lnSpc>
              <a:buFont typeface="Arial" pitchFamily="34" charset="0"/>
              <a:buChar char="•"/>
            </a:pPr>
            <a:r>
              <a:rPr lang="en-US" sz="2400" b="1" dirty="0" smtClean="0"/>
              <a:t>Potsdam church – where Pr. kings had been crowned</a:t>
            </a:r>
          </a:p>
          <a:p>
            <a:pPr lvl="1">
              <a:lnSpc>
                <a:spcPct val="90000"/>
              </a:lnSpc>
            </a:pPr>
            <a:r>
              <a:rPr lang="en-US" sz="2400" b="1" dirty="0" smtClean="0"/>
              <a:t>Hitler was chancellor as of Jan. but he wanted a full majority</a:t>
            </a:r>
          </a:p>
          <a:p>
            <a:pPr lvl="1">
              <a:lnSpc>
                <a:spcPct val="90000"/>
              </a:lnSpc>
            </a:pPr>
            <a:r>
              <a:rPr lang="en-US" sz="2400" b="1" dirty="0" smtClean="0"/>
              <a:t>So Hindenburg was in full uniform (= mil. tradition)</a:t>
            </a:r>
          </a:p>
          <a:p>
            <a:pPr lvl="1">
              <a:lnSpc>
                <a:spcPct val="90000"/>
              </a:lnSpc>
            </a:pPr>
            <a:r>
              <a:rPr lang="en-US" sz="2400" b="1" dirty="0" smtClean="0"/>
              <a:t>Hitler in suit/civilian clothes and slightly bowing (thus not a mil. coup)		</a:t>
            </a:r>
          </a:p>
          <a:p>
            <a:pPr>
              <a:lnSpc>
                <a:spcPct val="90000"/>
              </a:lnSpc>
              <a:buFont typeface="Arial" pitchFamily="34" charset="0"/>
              <a:buChar char="•"/>
            </a:pPr>
            <a:r>
              <a:rPr lang="en-US" sz="2400" b="1" dirty="0" smtClean="0">
                <a:solidFill>
                  <a:srgbClr val="FF3300"/>
                </a:solidFill>
              </a:rPr>
              <a:t>Goebbels</a:t>
            </a:r>
            <a:r>
              <a:rPr lang="en-US" sz="2400" b="1" dirty="0" smtClean="0">
                <a:solidFill>
                  <a:schemeClr val="accent2"/>
                </a:solidFill>
              </a:rPr>
              <a:t> </a:t>
            </a:r>
            <a:r>
              <a:rPr lang="en-US" sz="2400" b="1" dirty="0" smtClean="0"/>
              <a:t>wanted this to create continuity and more pop. support – the fact that all this was in a church further legitimized it – and the image showed that the army was ready to accept Hitler – the army was what worried him the most</a:t>
            </a:r>
          </a:p>
          <a:p>
            <a:pPr lvl="1">
              <a:lnSpc>
                <a:spcPct val="90000"/>
              </a:lnSpc>
            </a:pPr>
            <a:r>
              <a:rPr lang="en-US" sz="2400" b="1" dirty="0" smtClean="0"/>
              <a:t>So given the symbolism, there was little resistance – </a:t>
            </a:r>
            <a:r>
              <a:rPr lang="en-US" sz="2400" b="1" u="sng" dirty="0" smtClean="0"/>
              <a:t>legitimacy instead of a rev!</a:t>
            </a:r>
          </a:p>
        </p:txBody>
      </p:sp>
    </p:spTree>
    <p:custDataLst>
      <p:tags r:id="rId1"/>
    </p:custDataLst>
    <p:extLst>
      <p:ext uri="{BB962C8B-B14F-4D97-AF65-F5344CB8AC3E}">
        <p14:creationId xmlns:p14="http://schemas.microsoft.com/office/powerpoint/2010/main" val="1021562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fade">
                                      <p:cBhvr>
                                        <p:cTn id="10" dur="2000"/>
                                        <p:tgtEl>
                                          <p:spTgt spid="512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Effect transition="in" filter="fade">
                                      <p:cBhvr>
                                        <p:cTn id="13" dur="2000"/>
                                        <p:tgtEl>
                                          <p:spTgt spid="5120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03">
                                            <p:txEl>
                                              <p:pRg st="3" end="3"/>
                                            </p:txEl>
                                          </p:spTgt>
                                        </p:tgtEl>
                                        <p:attrNameLst>
                                          <p:attrName>style.visibility</p:attrName>
                                        </p:attrNameLst>
                                      </p:cBhvr>
                                      <p:to>
                                        <p:strVal val="visible"/>
                                      </p:to>
                                    </p:set>
                                    <p:animEffect transition="in" filter="fade">
                                      <p:cBhvr>
                                        <p:cTn id="16" dur="2000"/>
                                        <p:tgtEl>
                                          <p:spTgt spid="5120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Effect transition="in" filter="fade">
                                      <p:cBhvr>
                                        <p:cTn id="19" dur="2000"/>
                                        <p:tgtEl>
                                          <p:spTgt spid="5120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03">
                                            <p:txEl>
                                              <p:pRg st="5" end="5"/>
                                            </p:txEl>
                                          </p:spTgt>
                                        </p:tgtEl>
                                        <p:attrNameLst>
                                          <p:attrName>style.visibility</p:attrName>
                                        </p:attrNameLst>
                                      </p:cBhvr>
                                      <p:to>
                                        <p:strVal val="visible"/>
                                      </p:to>
                                    </p:set>
                                    <p:animEffect transition="in" filter="fade">
                                      <p:cBhvr>
                                        <p:cTn id="22" dur="2000"/>
                                        <p:tgtEl>
                                          <p:spTgt spid="5120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1203">
                                            <p:txEl>
                                              <p:pRg st="6" end="6"/>
                                            </p:txEl>
                                          </p:spTgt>
                                        </p:tgtEl>
                                        <p:attrNameLst>
                                          <p:attrName>style.visibility</p:attrName>
                                        </p:attrNameLst>
                                      </p:cBhvr>
                                      <p:to>
                                        <p:strVal val="visible"/>
                                      </p:to>
                                    </p:set>
                                    <p:animEffect transition="in" filter="fade">
                                      <p:cBhvr>
                                        <p:cTn id="25" dur="2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ascist_italy_flag.jpg"/>
          <p:cNvPicPr>
            <a:picLocks noChangeAspect="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447800" y="1270000"/>
            <a:ext cx="6324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38200" y="1289095"/>
            <a:ext cx="7620000" cy="5016758"/>
          </a:xfrm>
          <a:prstGeom prst="rect">
            <a:avLst/>
          </a:prstGeom>
          <a:noFill/>
          <a:ln w="9525">
            <a:noFill/>
            <a:miter lim="800000"/>
            <a:headEnd/>
            <a:tailEnd/>
          </a:ln>
          <a:effectLst>
            <a:outerShdw dist="35921" dir="2700000" algn="ctr" rotWithShape="0">
              <a:schemeClr val="tx1"/>
            </a:outerShdw>
          </a:effectLst>
        </p:spPr>
        <p:txBody>
          <a:bodyPr>
            <a:spAutoFit/>
            <a:scene3d>
              <a:camera prst="orthographicFront"/>
              <a:lightRig rig="threePt" dir="t"/>
            </a:scene3d>
            <a:sp3d extrusionH="57150">
              <a:bevelT w="38100" h="38100"/>
            </a:sp3d>
          </a:bodyPr>
          <a:lstStyle/>
          <a:p>
            <a:pPr algn="ctr">
              <a:defRPr/>
            </a:pPr>
            <a:r>
              <a:rPr lang="en-US" sz="7200" dirty="0">
                <a:solidFill>
                  <a:srgbClr val="C00000"/>
                </a:solidFill>
                <a:latin typeface="Athenian" pitchFamily="2" charset="0"/>
              </a:rPr>
              <a:t>The</a:t>
            </a:r>
            <a:br>
              <a:rPr lang="en-US" sz="7200" dirty="0">
                <a:solidFill>
                  <a:srgbClr val="C00000"/>
                </a:solidFill>
                <a:latin typeface="Athenian" pitchFamily="2" charset="0"/>
              </a:rPr>
            </a:br>
            <a:r>
              <a:rPr lang="en-US" sz="7200" dirty="0">
                <a:solidFill>
                  <a:srgbClr val="C00000"/>
                </a:solidFill>
                <a:latin typeface="Athenian" pitchFamily="2" charset="0"/>
              </a:rPr>
              <a:t>Characteristics</a:t>
            </a:r>
            <a:br>
              <a:rPr lang="en-US" sz="7200" dirty="0">
                <a:solidFill>
                  <a:srgbClr val="C00000"/>
                </a:solidFill>
                <a:latin typeface="Athenian" pitchFamily="2" charset="0"/>
              </a:rPr>
            </a:br>
            <a:r>
              <a:rPr lang="en-US" sz="7200" dirty="0">
                <a:solidFill>
                  <a:srgbClr val="C00000"/>
                </a:solidFill>
                <a:latin typeface="Athenian" pitchFamily="2" charset="0"/>
              </a:rPr>
              <a:t>of </a:t>
            </a:r>
            <a:r>
              <a:rPr lang="en-US" sz="7200" dirty="0" smtClean="0">
                <a:solidFill>
                  <a:srgbClr val="C00000"/>
                </a:solidFill>
                <a:latin typeface="Athenian" pitchFamily="2" charset="0"/>
              </a:rPr>
              <a:t>Fascism </a:t>
            </a:r>
          </a:p>
          <a:p>
            <a:pPr algn="ctr">
              <a:defRPr/>
            </a:pPr>
            <a:r>
              <a:rPr lang="en-US" sz="7200" dirty="0" smtClean="0">
                <a:solidFill>
                  <a:srgbClr val="C00000"/>
                </a:solidFill>
                <a:latin typeface="Athenian" pitchFamily="2" charset="0"/>
              </a:rPr>
              <a:t>As seen in Italy </a:t>
            </a:r>
          </a:p>
          <a:p>
            <a:pPr algn="ctr">
              <a:defRPr/>
            </a:pPr>
            <a:r>
              <a:rPr lang="en-US" sz="2000" dirty="0" smtClean="0">
                <a:solidFill>
                  <a:srgbClr val="C00000"/>
                </a:solidFill>
                <a:latin typeface="Athenian" pitchFamily="2" charset="0"/>
              </a:rPr>
              <a:t>(</a:t>
            </a:r>
            <a:r>
              <a:rPr lang="en-US" sz="3200" dirty="0" smtClean="0">
                <a:latin typeface="Athenian" pitchFamily="2" charset="0"/>
              </a:rPr>
              <a:t>But Seen other places too!)</a:t>
            </a:r>
            <a:endParaRPr lang="en-US" sz="2000" dirty="0">
              <a:latin typeface="Athenian" pitchFamily="2"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control--- and takes more power</a:t>
            </a:r>
            <a:endParaRPr lang="en-US" dirty="0"/>
          </a:p>
        </p:txBody>
      </p:sp>
      <p:sp>
        <p:nvSpPr>
          <p:cNvPr id="4" name="Rectangle 3"/>
          <p:cNvSpPr/>
          <p:nvPr/>
        </p:nvSpPr>
        <p:spPr>
          <a:xfrm>
            <a:off x="1066800" y="1143000"/>
            <a:ext cx="4572000" cy="2862322"/>
          </a:xfrm>
          <a:prstGeom prst="rect">
            <a:avLst/>
          </a:prstGeom>
        </p:spPr>
        <p:txBody>
          <a:bodyPr>
            <a:spAutoFit/>
          </a:bodyPr>
          <a:lstStyle/>
          <a:p>
            <a:r>
              <a:rPr lang="en-US" b="1" dirty="0" smtClean="0">
                <a:latin typeface="Comic Sans MS" pitchFamily="66" charset="0"/>
              </a:rPr>
              <a:t>THE </a:t>
            </a:r>
            <a:r>
              <a:rPr lang="en-US" b="1" i="1" dirty="0" smtClean="0">
                <a:latin typeface="Comic Sans MS" pitchFamily="66" charset="0"/>
              </a:rPr>
              <a:t>REICHSTAG FIRE</a:t>
            </a:r>
          </a:p>
          <a:p>
            <a:r>
              <a:rPr lang="en-US" b="1" i="1" dirty="0" smtClean="0">
                <a:latin typeface="Comic Sans MS" pitchFamily="66" charset="0"/>
              </a:rPr>
              <a:t>A communist takes responsibility</a:t>
            </a:r>
          </a:p>
          <a:p>
            <a:r>
              <a:rPr lang="en-US" b="1" i="1" dirty="0" smtClean="0">
                <a:latin typeface="Comic Sans MS" pitchFamily="66" charset="0"/>
              </a:rPr>
              <a:t>So its time to kick them out of the government</a:t>
            </a:r>
          </a:p>
          <a:p>
            <a:endParaRPr lang="en-US" b="1" i="1" dirty="0" smtClean="0">
              <a:latin typeface="Comic Sans MS" pitchFamily="66" charset="0"/>
            </a:endParaRPr>
          </a:p>
          <a:p>
            <a:r>
              <a:rPr lang="en-US" b="1" dirty="0" smtClean="0">
                <a:latin typeface="Comic Sans MS" pitchFamily="66" charset="0"/>
              </a:rPr>
              <a:t>THE DAY OF POTSDAM – HINDENBURG (president and him) Political unity </a:t>
            </a:r>
          </a:p>
          <a:p>
            <a:endParaRPr lang="en-US" b="1" dirty="0" smtClean="0">
              <a:latin typeface="Comic Sans MS" pitchFamily="66" charset="0"/>
            </a:endParaRPr>
          </a:p>
          <a:p>
            <a:r>
              <a:rPr lang="en-US" b="1" dirty="0" smtClean="0">
                <a:latin typeface="Comic Sans MS" pitchFamily="66" charset="0"/>
              </a:rPr>
              <a:t>1933 – SO begins the THIRD REICH…</a:t>
            </a:r>
          </a:p>
        </p:txBody>
      </p:sp>
      <p:pic>
        <p:nvPicPr>
          <p:cNvPr id="5" name="Picture 7" descr="AH_und_Hindenbur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638800" y="1485642"/>
            <a:ext cx="3505200" cy="5372358"/>
          </a:xfrm>
          <a:prstGeom prst="rect">
            <a:avLst/>
          </a:prstGeom>
          <a:ln/>
        </p:spPr>
      </p:pic>
      <p:pic>
        <p:nvPicPr>
          <p:cNvPr id="6" name="Picture 4" descr="reichstag_bldg"/>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749538" y="3962400"/>
            <a:ext cx="2162005" cy="2895600"/>
          </a:xfrm>
          <a:prstGeom prst="rect">
            <a:avLst/>
          </a:prstGeom>
        </p:spPr>
      </p:pic>
    </p:spTree>
    <p:custDataLst>
      <p:tags r:id="rId1"/>
    </p:custDataLst>
    <p:extLst>
      <p:ext uri="{BB962C8B-B14F-4D97-AF65-F5344CB8AC3E}">
        <p14:creationId xmlns:p14="http://schemas.microsoft.com/office/powerpoint/2010/main" val="118727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775" y="457200"/>
            <a:ext cx="7848600" cy="715962"/>
          </a:xfrm>
        </p:spPr>
        <p:txBody>
          <a:bodyPr>
            <a:noAutofit/>
          </a:bodyPr>
          <a:lstStyle/>
          <a:p>
            <a:r>
              <a:rPr lang="en-US" sz="6600" dirty="0" smtClean="0"/>
              <a:t>The Enabling ACT</a:t>
            </a:r>
            <a:endParaRPr lang="en-US" sz="6600" dirty="0"/>
          </a:p>
        </p:txBody>
      </p:sp>
      <p:sp>
        <p:nvSpPr>
          <p:cNvPr id="5" name="Rectangle 1028"/>
          <p:cNvSpPr>
            <a:spLocks noChangeArrowheads="1"/>
          </p:cNvSpPr>
          <p:nvPr/>
        </p:nvSpPr>
        <p:spPr bwMode="auto">
          <a:xfrm>
            <a:off x="1543642" y="2743200"/>
            <a:ext cx="2895600" cy="4572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t>March 1933</a:t>
            </a:r>
          </a:p>
        </p:txBody>
      </p:sp>
      <p:sp>
        <p:nvSpPr>
          <p:cNvPr id="6" name="AutoShape 1029"/>
          <p:cNvSpPr>
            <a:spLocks noChangeArrowheads="1"/>
          </p:cNvSpPr>
          <p:nvPr/>
        </p:nvSpPr>
        <p:spPr bwMode="auto">
          <a:xfrm>
            <a:off x="4800600" y="1889125"/>
            <a:ext cx="4038600" cy="3886200"/>
          </a:xfrm>
          <a:prstGeom prst="verticalScroll">
            <a:avLst>
              <a:gd name="adj" fmla="val 12500"/>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solidFill>
                  <a:schemeClr val="bg2"/>
                </a:solidFill>
                <a:latin typeface="Arial Black" pitchFamily="34" charset="0"/>
              </a:rPr>
              <a:t>HITLER CAN</a:t>
            </a:r>
          </a:p>
          <a:p>
            <a:pPr algn="ctr"/>
            <a:r>
              <a:rPr lang="en-GB" dirty="0">
                <a:solidFill>
                  <a:schemeClr val="bg2"/>
                </a:solidFill>
                <a:latin typeface="Arial Black" pitchFamily="34" charset="0"/>
              </a:rPr>
              <a:t>RULE ALONE</a:t>
            </a:r>
          </a:p>
          <a:p>
            <a:pPr algn="ctr"/>
            <a:r>
              <a:rPr lang="en-GB" dirty="0">
                <a:solidFill>
                  <a:schemeClr val="bg2"/>
                </a:solidFill>
                <a:latin typeface="Arial Black" pitchFamily="34" charset="0"/>
              </a:rPr>
              <a:t>FOR FOUR </a:t>
            </a:r>
          </a:p>
          <a:p>
            <a:pPr algn="ctr"/>
            <a:r>
              <a:rPr lang="en-GB" dirty="0">
                <a:solidFill>
                  <a:schemeClr val="bg2"/>
                </a:solidFill>
                <a:latin typeface="Arial Black" pitchFamily="34" charset="0"/>
              </a:rPr>
              <a:t>YEARS. THERE</a:t>
            </a:r>
          </a:p>
          <a:p>
            <a:pPr algn="ctr"/>
            <a:r>
              <a:rPr lang="en-GB" dirty="0">
                <a:solidFill>
                  <a:schemeClr val="bg2"/>
                </a:solidFill>
                <a:latin typeface="Arial Black" pitchFamily="34" charset="0"/>
              </a:rPr>
              <a:t>IS NO NEED TO</a:t>
            </a:r>
          </a:p>
          <a:p>
            <a:pPr algn="ctr"/>
            <a:r>
              <a:rPr lang="en-GB" dirty="0">
                <a:solidFill>
                  <a:schemeClr val="bg2"/>
                </a:solidFill>
                <a:latin typeface="Arial Black" pitchFamily="34" charset="0"/>
              </a:rPr>
              <a:t>CONSULT THE</a:t>
            </a:r>
          </a:p>
          <a:p>
            <a:pPr algn="ctr"/>
            <a:r>
              <a:rPr lang="en-GB" dirty="0">
                <a:solidFill>
                  <a:schemeClr val="bg2"/>
                </a:solidFill>
                <a:latin typeface="Arial Black" pitchFamily="34" charset="0"/>
              </a:rPr>
              <a:t>REICHSTAG.</a:t>
            </a:r>
          </a:p>
        </p:txBody>
      </p:sp>
      <p:pic>
        <p:nvPicPr>
          <p:cNvPr id="7" name="Picture 1030" descr="topleft1"/>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57400" y="3581400"/>
            <a:ext cx="1668463" cy="24574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31"/>
          <p:cNvSpPr txBox="1">
            <a:spLocks noChangeArrowheads="1"/>
          </p:cNvSpPr>
          <p:nvPr/>
        </p:nvSpPr>
        <p:spPr bwMode="auto">
          <a:xfrm>
            <a:off x="1219200" y="1295400"/>
            <a:ext cx="3962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dirty="0">
                <a:latin typeface="Comic Sans MS" pitchFamily="66" charset="0"/>
              </a:rPr>
              <a:t>With the Communists banned from the Reichstag Hitler was able to pass:</a:t>
            </a:r>
          </a:p>
        </p:txBody>
      </p:sp>
    </p:spTree>
    <p:custDataLst>
      <p:tags r:id="rId1"/>
    </p:custDataLst>
    <p:extLst>
      <p:ext uri="{BB962C8B-B14F-4D97-AF65-F5344CB8AC3E}">
        <p14:creationId xmlns:p14="http://schemas.microsoft.com/office/powerpoint/2010/main" val="31348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848600" cy="715962"/>
          </a:xfrm>
        </p:spPr>
        <p:txBody>
          <a:bodyPr>
            <a:normAutofit fontScale="90000"/>
          </a:bodyPr>
          <a:lstStyle/>
          <a:p>
            <a:r>
              <a:rPr lang="en-GB" sz="4000" dirty="0">
                <a:latin typeface="Showcard Gothic" pitchFamily="82" charset="0"/>
              </a:rPr>
              <a:t>THE ENABLING ACT GAVE HITLER THE POWER TO MAKE HIS OWN LAWS. SO, HE BANNED ALL OTHER POLITICAL PARTIES!</a:t>
            </a:r>
            <a:br>
              <a:rPr lang="en-GB" sz="4000" dirty="0">
                <a:latin typeface="Showcard Gothic" pitchFamily="82" charset="0"/>
              </a:rPr>
            </a:br>
            <a:endParaRPr lang="en-US" dirty="0"/>
          </a:p>
        </p:txBody>
      </p:sp>
      <p:pic>
        <p:nvPicPr>
          <p:cNvPr id="4" name="Picture 3" descr="hitl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3428206"/>
            <a:ext cx="2286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4"/>
          <p:cNvSpPr>
            <a:spLocks noChangeArrowheads="1" noChangeShapeType="1" noTextEdit="1"/>
          </p:cNvSpPr>
          <p:nvPr/>
        </p:nvSpPr>
        <p:spPr bwMode="auto">
          <a:xfrm>
            <a:off x="3238500" y="3428206"/>
            <a:ext cx="723900" cy="571500"/>
          </a:xfrm>
          <a:prstGeom prst="rect">
            <a:avLst/>
          </a:prstGeom>
        </p:spPr>
        <p:txBody>
          <a:bodyPr wrap="none" fromWordArt="1">
            <a:prstTxWarp prst="textPlain">
              <a:avLst>
                <a:gd name="adj" fmla="val 50000"/>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SPD</a:t>
            </a:r>
          </a:p>
        </p:txBody>
      </p:sp>
      <p:sp>
        <p:nvSpPr>
          <p:cNvPr id="6" name="WordArt 5"/>
          <p:cNvSpPr>
            <a:spLocks noChangeArrowheads="1" noChangeShapeType="1" noTextEdit="1"/>
          </p:cNvSpPr>
          <p:nvPr/>
        </p:nvSpPr>
        <p:spPr bwMode="auto">
          <a:xfrm>
            <a:off x="7505700" y="3352006"/>
            <a:ext cx="723900" cy="571500"/>
          </a:xfrm>
          <a:prstGeom prst="rect">
            <a:avLst/>
          </a:prstGeom>
        </p:spPr>
        <p:txBody>
          <a:bodyPr wrap="none" fromWordArt="1">
            <a:prstTxWarp prst="textPlain">
              <a:avLst>
                <a:gd name="adj" fmla="val 50000"/>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KPD</a:t>
            </a:r>
          </a:p>
        </p:txBody>
      </p:sp>
      <p:sp>
        <p:nvSpPr>
          <p:cNvPr id="7" name="WordArt 6"/>
          <p:cNvSpPr>
            <a:spLocks noChangeArrowheads="1" noChangeShapeType="1" noTextEdit="1"/>
          </p:cNvSpPr>
          <p:nvPr/>
        </p:nvSpPr>
        <p:spPr bwMode="auto">
          <a:xfrm>
            <a:off x="3009900" y="5180806"/>
            <a:ext cx="1562100" cy="571500"/>
          </a:xfrm>
          <a:prstGeom prst="rect">
            <a:avLst/>
          </a:prstGeom>
        </p:spPr>
        <p:txBody>
          <a:bodyPr wrap="none" fromWordArt="1">
            <a:prstTxWarp prst="textPlain">
              <a:avLst>
                <a:gd name="adj" fmla="val 47968"/>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Zentrum</a:t>
            </a:r>
          </a:p>
        </p:txBody>
      </p:sp>
      <p:sp>
        <p:nvSpPr>
          <p:cNvPr id="8" name="WordArt 7"/>
          <p:cNvSpPr>
            <a:spLocks noChangeArrowheads="1" noChangeShapeType="1" noTextEdit="1"/>
          </p:cNvSpPr>
          <p:nvPr/>
        </p:nvSpPr>
        <p:spPr bwMode="auto">
          <a:xfrm>
            <a:off x="7505700" y="5104606"/>
            <a:ext cx="723900" cy="571500"/>
          </a:xfrm>
          <a:prstGeom prst="rect">
            <a:avLst/>
          </a:prstGeom>
        </p:spPr>
        <p:txBody>
          <a:bodyPr wrap="none" fromWordArt="1">
            <a:prstTxWarp prst="textPlain">
              <a:avLst>
                <a:gd name="adj" fmla="val 50000"/>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DDP</a:t>
            </a:r>
          </a:p>
        </p:txBody>
      </p:sp>
      <p:sp>
        <p:nvSpPr>
          <p:cNvPr id="9" name="AutoShape 9"/>
          <p:cNvSpPr>
            <a:spLocks noChangeArrowheads="1"/>
          </p:cNvSpPr>
          <p:nvPr/>
        </p:nvSpPr>
        <p:spPr bwMode="auto">
          <a:xfrm>
            <a:off x="2933700" y="3199606"/>
            <a:ext cx="1447800" cy="1143000"/>
          </a:xfrm>
          <a:prstGeom prst="star4">
            <a:avLst>
              <a:gd name="adj" fmla="val 125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0"/>
          <p:cNvSpPr>
            <a:spLocks noChangeArrowheads="1"/>
          </p:cNvSpPr>
          <p:nvPr/>
        </p:nvSpPr>
        <p:spPr bwMode="auto">
          <a:xfrm>
            <a:off x="3086100" y="4952206"/>
            <a:ext cx="1447800" cy="1143000"/>
          </a:xfrm>
          <a:prstGeom prst="star4">
            <a:avLst>
              <a:gd name="adj" fmla="val 125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1"/>
          <p:cNvSpPr>
            <a:spLocks noChangeArrowheads="1"/>
          </p:cNvSpPr>
          <p:nvPr/>
        </p:nvSpPr>
        <p:spPr bwMode="auto">
          <a:xfrm>
            <a:off x="7200900" y="3047206"/>
            <a:ext cx="1447800" cy="1143000"/>
          </a:xfrm>
          <a:prstGeom prst="star4">
            <a:avLst>
              <a:gd name="adj" fmla="val 125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2"/>
          <p:cNvSpPr>
            <a:spLocks noChangeArrowheads="1"/>
          </p:cNvSpPr>
          <p:nvPr/>
        </p:nvSpPr>
        <p:spPr bwMode="auto">
          <a:xfrm>
            <a:off x="7200900" y="4723606"/>
            <a:ext cx="1447800" cy="1143000"/>
          </a:xfrm>
          <a:prstGeom prst="star4">
            <a:avLst>
              <a:gd name="adj" fmla="val 125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3"/>
          <p:cNvSpPr txBox="1">
            <a:spLocks noChangeArrowheads="1"/>
          </p:cNvSpPr>
          <p:nvPr/>
        </p:nvSpPr>
        <p:spPr bwMode="auto">
          <a:xfrm>
            <a:off x="1181100" y="3733006"/>
            <a:ext cx="304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latin typeface="Comic Sans MS" pitchFamily="66" charset="0"/>
              </a:rPr>
              <a:t>SPD- Social Democrats</a:t>
            </a:r>
            <a:br>
              <a:rPr lang="en-US" sz="1200" b="1" dirty="0">
                <a:latin typeface="Comic Sans MS" pitchFamily="66" charset="0"/>
              </a:rPr>
            </a:br>
            <a:r>
              <a:rPr lang="en-US" sz="1200" b="1" dirty="0">
                <a:latin typeface="Comic Sans MS" pitchFamily="66" charset="0"/>
              </a:rPr>
              <a:t/>
            </a:r>
            <a:br>
              <a:rPr lang="en-US" sz="1200" b="1" dirty="0">
                <a:latin typeface="Comic Sans MS" pitchFamily="66" charset="0"/>
              </a:rPr>
            </a:br>
            <a:r>
              <a:rPr lang="en-US" sz="1200" b="1" dirty="0">
                <a:latin typeface="Comic Sans MS" pitchFamily="66" charset="0"/>
              </a:rPr>
              <a:t>KPD- Communists</a:t>
            </a:r>
            <a:br>
              <a:rPr lang="en-US" sz="1200" b="1" dirty="0">
                <a:latin typeface="Comic Sans MS" pitchFamily="66" charset="0"/>
              </a:rPr>
            </a:br>
            <a:r>
              <a:rPr lang="en-US" sz="1200" b="1" dirty="0">
                <a:latin typeface="Comic Sans MS" pitchFamily="66" charset="0"/>
              </a:rPr>
              <a:t/>
            </a:r>
            <a:br>
              <a:rPr lang="en-US" sz="1200" b="1" dirty="0">
                <a:latin typeface="Comic Sans MS" pitchFamily="66" charset="0"/>
              </a:rPr>
            </a:br>
            <a:r>
              <a:rPr lang="en-US" sz="1200" b="1" dirty="0">
                <a:latin typeface="Comic Sans MS" pitchFamily="66" charset="0"/>
              </a:rPr>
              <a:t>DDP- German Democratic</a:t>
            </a:r>
            <a:br>
              <a:rPr lang="en-US" sz="1200" b="1" dirty="0">
                <a:latin typeface="Comic Sans MS" pitchFamily="66" charset="0"/>
              </a:rPr>
            </a:br>
            <a:r>
              <a:rPr lang="en-US" sz="1200" b="1" dirty="0">
                <a:latin typeface="Comic Sans MS" pitchFamily="66" charset="0"/>
              </a:rPr>
              <a:t/>
            </a:r>
            <a:br>
              <a:rPr lang="en-US" sz="1200" b="1" dirty="0">
                <a:latin typeface="Comic Sans MS" pitchFamily="66" charset="0"/>
              </a:rPr>
            </a:br>
            <a:r>
              <a:rPr lang="en-US" sz="1200" b="1" dirty="0" err="1">
                <a:latin typeface="Comic Sans MS" pitchFamily="66" charset="0"/>
              </a:rPr>
              <a:t>Zentrum</a:t>
            </a:r>
            <a:r>
              <a:rPr lang="en-US" sz="1200" b="1" dirty="0">
                <a:latin typeface="Comic Sans MS" pitchFamily="66" charset="0"/>
              </a:rPr>
              <a:t>- German Centre Party (Catholic)</a:t>
            </a:r>
          </a:p>
        </p:txBody>
      </p:sp>
    </p:spTree>
    <p:custDataLst>
      <p:tags r:id="rId1"/>
    </p:custDataLst>
    <p:extLst>
      <p:ext uri="{BB962C8B-B14F-4D97-AF65-F5344CB8AC3E}">
        <p14:creationId xmlns:p14="http://schemas.microsoft.com/office/powerpoint/2010/main" val="34924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gunshot.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The night of LONG Knives</a:t>
            </a:r>
            <a:endParaRPr lang="en-US" sz="6000" dirty="0"/>
          </a:p>
        </p:txBody>
      </p:sp>
      <p:sp>
        <p:nvSpPr>
          <p:cNvPr id="4" name="Rectangle 4"/>
          <p:cNvSpPr>
            <a:spLocks noChangeArrowheads="1"/>
          </p:cNvSpPr>
          <p:nvPr/>
        </p:nvSpPr>
        <p:spPr bwMode="auto">
          <a:xfrm>
            <a:off x="1030310" y="2466304"/>
            <a:ext cx="2895600" cy="4572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dirty="0"/>
              <a:t>June 1934</a:t>
            </a:r>
          </a:p>
        </p:txBody>
      </p:sp>
      <p:pic>
        <p:nvPicPr>
          <p:cNvPr id="5" name="Picture 6" descr="hitler_wolfsl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927" y="3200400"/>
            <a:ext cx="211455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p:cNvSpPr>
            <a:spLocks noChangeArrowheads="1"/>
          </p:cNvSpPr>
          <p:nvPr/>
        </p:nvSpPr>
        <p:spPr bwMode="auto">
          <a:xfrm>
            <a:off x="3961327" y="1219200"/>
            <a:ext cx="5181600" cy="4038600"/>
          </a:xfrm>
          <a:prstGeom prst="wedgeRectCallout">
            <a:avLst>
              <a:gd name="adj1" fmla="val -76009"/>
              <a:gd name="adj2" fmla="val 11991"/>
            </a:avLst>
          </a:prstGeom>
          <a:solidFill>
            <a:schemeClr val="tx1"/>
          </a:solidFill>
          <a:ln w="762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sz="2400" b="1" dirty="0">
                <a:solidFill>
                  <a:schemeClr val="bg2"/>
                </a:solidFill>
                <a:latin typeface="Comic Sans MS" pitchFamily="66" charset="0"/>
              </a:rPr>
              <a:t>Now I have got rid of opposition political groups, I can now deal with opposition in my party. Ernst Rohm (an old friend), head of the S.A. is very unpopular with the German army leaders. They have the power to overthrow me</a:t>
            </a:r>
            <a:r>
              <a:rPr lang="en-GB" sz="2400" b="1" dirty="0" smtClean="0">
                <a:solidFill>
                  <a:schemeClr val="bg2"/>
                </a:solidFill>
                <a:latin typeface="Comic Sans MS" pitchFamily="66" charset="0"/>
              </a:rPr>
              <a:t>. I’ve </a:t>
            </a:r>
            <a:r>
              <a:rPr lang="en-GB" sz="2400" b="1" dirty="0">
                <a:solidFill>
                  <a:schemeClr val="bg2"/>
                </a:solidFill>
                <a:latin typeface="Comic Sans MS" pitchFamily="66" charset="0"/>
              </a:rPr>
              <a:t>been worried about Rohm for a while, so this is a good excuse</a:t>
            </a:r>
            <a:r>
              <a:rPr lang="en-GB" b="1" dirty="0">
                <a:solidFill>
                  <a:schemeClr val="bg2"/>
                </a:solidFill>
                <a:latin typeface="Comic Sans MS" pitchFamily="66" charset="0"/>
              </a:rPr>
              <a:t>.</a:t>
            </a:r>
          </a:p>
        </p:txBody>
      </p:sp>
    </p:spTree>
    <p:custDataLst>
      <p:tags r:id="rId1"/>
    </p:custDataLst>
    <p:extLst>
      <p:ext uri="{BB962C8B-B14F-4D97-AF65-F5344CB8AC3E}">
        <p14:creationId xmlns:p14="http://schemas.microsoft.com/office/powerpoint/2010/main" val="30665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ERWA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32"/>
            <a:ext cx="9144000" cy="682796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7"/>
          <p:cNvSpPr>
            <a:spLocks noChangeArrowheads="1" noChangeShapeType="1" noTextEdit="1"/>
          </p:cNvSpPr>
          <p:nvPr/>
        </p:nvSpPr>
        <p:spPr bwMode="auto">
          <a:xfrm rot="-1549062">
            <a:off x="533400" y="1066800"/>
            <a:ext cx="5129213" cy="2057400"/>
          </a:xfrm>
          <a:prstGeom prst="rect">
            <a:avLst/>
          </a:prstGeom>
        </p:spPr>
        <p:txBody>
          <a:bodyPr wrap="none" fromWordArt="1">
            <a:prstTxWarp prst="textDoubleWave1">
              <a:avLst>
                <a:gd name="adj1" fmla="val 6500"/>
                <a:gd name="adj2" fmla="val 0"/>
              </a:avLst>
            </a:prstTxWarp>
          </a:bodyPr>
          <a:lstStyle/>
          <a:p>
            <a:pPr algn="ctr"/>
            <a:r>
              <a:rPr lang="en-US" sz="3600" kern="10" spc="720" dirty="0">
                <a:ln w="12700" cap="sq">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Oath of loyalty</a:t>
            </a:r>
          </a:p>
          <a:p>
            <a:pPr algn="ctr"/>
            <a:r>
              <a:rPr lang="en-US" sz="3600" kern="10" spc="720" dirty="0">
                <a:ln w="12700" cap="sq">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to Adolf Hitler</a:t>
            </a:r>
          </a:p>
        </p:txBody>
      </p:sp>
      <p:sp>
        <p:nvSpPr>
          <p:cNvPr id="6" name="Text Box 8"/>
          <p:cNvSpPr txBox="1">
            <a:spLocks noChangeArrowheads="1"/>
          </p:cNvSpPr>
          <p:nvPr/>
        </p:nvSpPr>
        <p:spPr bwMode="auto">
          <a:xfrm>
            <a:off x="228600" y="4876800"/>
            <a:ext cx="4419600" cy="646331"/>
          </a:xfrm>
          <a:prstGeom prst="rect">
            <a:avLst/>
          </a:prstGeom>
          <a:solidFill>
            <a:schemeClr val="bg1"/>
          </a:solidFill>
          <a:ln w="762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b="1" dirty="0"/>
              <a:t>Every soldier swore a personal oath of loyalty to ADOLF HITLER.</a:t>
            </a:r>
          </a:p>
        </p:txBody>
      </p:sp>
    </p:spTree>
    <p:custDataLst>
      <p:tags r:id="rId1"/>
    </p:custDataLst>
    <p:extLst>
      <p:ext uri="{BB962C8B-B14F-4D97-AF65-F5344CB8AC3E}">
        <p14:creationId xmlns:p14="http://schemas.microsoft.com/office/powerpoint/2010/main" val="13828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0" fill="hold"/>
                                        <p:tgtEl>
                                          <p:spTgt spid="6"/>
                                        </p:tgtEl>
                                        <p:attrNameLst>
                                          <p:attrName>ppt_w</p:attrName>
                                        </p:attrNameLst>
                                      </p:cBhvr>
                                      <p:tavLst>
                                        <p:tav tm="0" fmla="#ppt_w*sin(2.5*pi*$)">
                                          <p:val>
                                            <p:fltVal val="0"/>
                                          </p:val>
                                        </p:tav>
                                        <p:tav tm="100000">
                                          <p:val>
                                            <p:fltVal val="1"/>
                                          </p:val>
                                        </p:tav>
                                      </p:tavLst>
                                    </p:anim>
                                    <p:anim calcmode="lin" valueType="num">
                                      <p:cBhvr>
                                        <p:cTn id="14" dur="5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ERSI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3600" y="3352800"/>
            <a:ext cx="1047750" cy="14636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rrowheads="1"/>
          </p:cNvSpPr>
          <p:nvPr/>
        </p:nvSpPr>
        <p:spPr bwMode="auto">
          <a:xfrm>
            <a:off x="1371600" y="533400"/>
            <a:ext cx="2590800" cy="1981200"/>
          </a:xfrm>
          <a:prstGeom prst="rightArrowCallout">
            <a:avLst>
              <a:gd name="adj1" fmla="val 25000"/>
              <a:gd name="adj2" fmla="val 33495"/>
              <a:gd name="adj3" fmla="val 21795"/>
              <a:gd name="adj4" fmla="val 72426"/>
            </a:avLst>
          </a:prstGeom>
          <a:solidFill>
            <a:srgbClr val="FFFF66"/>
          </a:solidFill>
          <a:ln w="381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dirty="0"/>
              <a:t>HITLER</a:t>
            </a:r>
          </a:p>
          <a:p>
            <a:r>
              <a:rPr lang="en-GB" sz="2000" dirty="0"/>
              <a:t>BECAME</a:t>
            </a:r>
          </a:p>
          <a:p>
            <a:r>
              <a:rPr lang="en-GB" sz="2000" dirty="0"/>
              <a:t>CHANCELLOR</a:t>
            </a:r>
          </a:p>
          <a:p>
            <a:endParaRPr lang="en-GB" dirty="0"/>
          </a:p>
        </p:txBody>
      </p:sp>
      <p:sp>
        <p:nvSpPr>
          <p:cNvPr id="6" name="AutoShape 5"/>
          <p:cNvSpPr>
            <a:spLocks noChangeArrowheads="1"/>
          </p:cNvSpPr>
          <p:nvPr/>
        </p:nvSpPr>
        <p:spPr bwMode="auto">
          <a:xfrm>
            <a:off x="4114800" y="533400"/>
            <a:ext cx="2590800" cy="1981200"/>
          </a:xfrm>
          <a:prstGeom prst="rightArrowCallout">
            <a:avLst>
              <a:gd name="adj1" fmla="val 25000"/>
              <a:gd name="adj2" fmla="val 31810"/>
              <a:gd name="adj3" fmla="val 21795"/>
              <a:gd name="adj4" fmla="val 64704"/>
            </a:avLst>
          </a:prstGeom>
          <a:solidFill>
            <a:srgbClr val="FFFF66"/>
          </a:solidFill>
          <a:ln w="381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dirty="0"/>
              <a:t>THE </a:t>
            </a:r>
          </a:p>
          <a:p>
            <a:r>
              <a:rPr lang="en-GB" sz="2000" dirty="0"/>
              <a:t>REICHSTAG</a:t>
            </a:r>
          </a:p>
          <a:p>
            <a:r>
              <a:rPr lang="en-GB" sz="2000" dirty="0"/>
              <a:t>FIRE</a:t>
            </a:r>
            <a:endParaRPr lang="en-GB" dirty="0"/>
          </a:p>
        </p:txBody>
      </p:sp>
      <p:sp>
        <p:nvSpPr>
          <p:cNvPr id="7" name="AutoShape 6"/>
          <p:cNvSpPr>
            <a:spLocks noChangeArrowheads="1"/>
          </p:cNvSpPr>
          <p:nvPr/>
        </p:nvSpPr>
        <p:spPr bwMode="auto">
          <a:xfrm>
            <a:off x="6858000" y="609600"/>
            <a:ext cx="1981200" cy="2971800"/>
          </a:xfrm>
          <a:prstGeom prst="downArrowCallout">
            <a:avLst>
              <a:gd name="adj1" fmla="val 25000"/>
              <a:gd name="adj2" fmla="val 25000"/>
              <a:gd name="adj3" fmla="val 25000"/>
              <a:gd name="adj4" fmla="val 60731"/>
            </a:avLst>
          </a:prstGeom>
          <a:solidFill>
            <a:srgbClr val="FFFF66"/>
          </a:solidFill>
          <a:ln w="381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dirty="0"/>
              <a:t>THE</a:t>
            </a:r>
          </a:p>
          <a:p>
            <a:pPr algn="ctr"/>
            <a:r>
              <a:rPr lang="en-GB" sz="2000" dirty="0"/>
              <a:t>ENABLING</a:t>
            </a:r>
          </a:p>
          <a:p>
            <a:pPr algn="ctr"/>
            <a:r>
              <a:rPr lang="en-GB" sz="2000" dirty="0"/>
              <a:t>ACT</a:t>
            </a:r>
          </a:p>
        </p:txBody>
      </p:sp>
      <p:sp>
        <p:nvSpPr>
          <p:cNvPr id="8" name="AutoShape 7"/>
          <p:cNvSpPr>
            <a:spLocks noChangeArrowheads="1"/>
          </p:cNvSpPr>
          <p:nvPr/>
        </p:nvSpPr>
        <p:spPr bwMode="auto">
          <a:xfrm>
            <a:off x="5943600" y="4038600"/>
            <a:ext cx="2819400" cy="2286000"/>
          </a:xfrm>
          <a:prstGeom prst="leftArrowCallout">
            <a:avLst>
              <a:gd name="adj1" fmla="val 25000"/>
              <a:gd name="adj2" fmla="val 25000"/>
              <a:gd name="adj3" fmla="val 20556"/>
              <a:gd name="adj4" fmla="val 60472"/>
            </a:avLst>
          </a:prstGeom>
          <a:solidFill>
            <a:srgbClr val="FFFF66"/>
          </a:solidFill>
          <a:ln w="381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dirty="0"/>
              <a:t>THE NIGHT</a:t>
            </a:r>
          </a:p>
          <a:p>
            <a:pPr algn="ctr"/>
            <a:r>
              <a:rPr lang="en-GB" sz="2000" dirty="0"/>
              <a:t>OF THE</a:t>
            </a:r>
          </a:p>
          <a:p>
            <a:pPr algn="ctr"/>
            <a:r>
              <a:rPr lang="en-GB" sz="2000" dirty="0"/>
              <a:t>LONG</a:t>
            </a:r>
          </a:p>
          <a:p>
            <a:pPr algn="ctr"/>
            <a:r>
              <a:rPr lang="en-GB" sz="2000" dirty="0"/>
              <a:t>KNIVES</a:t>
            </a:r>
          </a:p>
        </p:txBody>
      </p:sp>
      <p:sp>
        <p:nvSpPr>
          <p:cNvPr id="9" name="AutoShape 8"/>
          <p:cNvSpPr>
            <a:spLocks noChangeArrowheads="1"/>
          </p:cNvSpPr>
          <p:nvPr/>
        </p:nvSpPr>
        <p:spPr bwMode="auto">
          <a:xfrm>
            <a:off x="3048000" y="4114800"/>
            <a:ext cx="2743200" cy="2286000"/>
          </a:xfrm>
          <a:prstGeom prst="leftArrowCallout">
            <a:avLst>
              <a:gd name="adj1" fmla="val 25000"/>
              <a:gd name="adj2" fmla="val 28611"/>
              <a:gd name="adj3" fmla="val 20000"/>
              <a:gd name="adj4" fmla="val 66384"/>
            </a:avLst>
          </a:prstGeom>
          <a:solidFill>
            <a:srgbClr val="FFFF66"/>
          </a:solidFill>
          <a:ln w="381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000" dirty="0"/>
              <a:t>DEATH OF</a:t>
            </a:r>
          </a:p>
          <a:p>
            <a:pPr algn="ctr"/>
            <a:r>
              <a:rPr lang="en-GB" sz="2000" dirty="0"/>
              <a:t>PRESIDENT</a:t>
            </a:r>
          </a:p>
          <a:p>
            <a:pPr algn="ctr"/>
            <a:r>
              <a:rPr lang="en-GB" sz="2000" dirty="0"/>
              <a:t>HINDENBURG</a:t>
            </a:r>
          </a:p>
        </p:txBody>
      </p:sp>
      <p:sp>
        <p:nvSpPr>
          <p:cNvPr id="10" name="AutoShape 9"/>
          <p:cNvSpPr>
            <a:spLocks noChangeArrowheads="1"/>
          </p:cNvSpPr>
          <p:nvPr/>
        </p:nvSpPr>
        <p:spPr bwMode="auto">
          <a:xfrm>
            <a:off x="1371600" y="3886200"/>
            <a:ext cx="1600200" cy="2438400"/>
          </a:xfrm>
          <a:prstGeom prst="upArrowCallout">
            <a:avLst>
              <a:gd name="adj1" fmla="val 25000"/>
              <a:gd name="adj2" fmla="val 25000"/>
              <a:gd name="adj3" fmla="val 25397"/>
              <a:gd name="adj4" fmla="val 66667"/>
            </a:avLst>
          </a:prstGeom>
          <a:solidFill>
            <a:srgbClr val="FFFF66"/>
          </a:solidFill>
          <a:ln w="381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800" dirty="0"/>
              <a:t>OATH OF</a:t>
            </a:r>
          </a:p>
          <a:p>
            <a:pPr algn="ctr"/>
            <a:r>
              <a:rPr lang="en-GB" sz="1800" dirty="0"/>
              <a:t>LOYALTY</a:t>
            </a:r>
          </a:p>
          <a:p>
            <a:pPr algn="ctr"/>
            <a:r>
              <a:rPr lang="en-GB" sz="1800" dirty="0"/>
              <a:t>TO</a:t>
            </a:r>
          </a:p>
          <a:p>
            <a:pPr algn="ctr"/>
            <a:r>
              <a:rPr lang="en-GB" sz="1800" dirty="0"/>
              <a:t>HITLER</a:t>
            </a:r>
          </a:p>
        </p:txBody>
      </p:sp>
      <p:sp>
        <p:nvSpPr>
          <p:cNvPr id="11" name="AutoShape 10"/>
          <p:cNvSpPr>
            <a:spLocks noChangeArrowheads="1"/>
          </p:cNvSpPr>
          <p:nvPr/>
        </p:nvSpPr>
        <p:spPr bwMode="auto">
          <a:xfrm>
            <a:off x="1981200" y="3124200"/>
            <a:ext cx="1905000" cy="914400"/>
          </a:xfrm>
          <a:prstGeom prst="rightArrow">
            <a:avLst>
              <a:gd name="adj1" fmla="val 50000"/>
              <a:gd name="adj2" fmla="val 52083"/>
            </a:avLst>
          </a:prstGeom>
          <a:solidFill>
            <a:srgbClr val="FFFF66"/>
          </a:solidFill>
          <a:ln w="381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WordArt 11"/>
          <p:cNvSpPr>
            <a:spLocks noChangeArrowheads="1" noChangeShapeType="1" noTextEdit="1"/>
          </p:cNvSpPr>
          <p:nvPr/>
        </p:nvSpPr>
        <p:spPr bwMode="auto">
          <a:xfrm>
            <a:off x="3962400" y="2667000"/>
            <a:ext cx="2728913" cy="134778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cap="sq">
                  <a:round/>
                  <a:headEnd type="none" w="sm" len="sm"/>
                  <a:tailEnd type="none" w="sm" len="sm"/>
                </a:ln>
                <a:gradFill rotWithShape="0">
                  <a:gsLst>
                    <a:gs pos="0">
                      <a:srgbClr val="FFE701"/>
                    </a:gs>
                    <a:gs pos="100000">
                      <a:srgbClr val="FE3E02"/>
                    </a:gs>
                  </a:gsLst>
                  <a:lin ang="5400000" scaled="1"/>
                </a:gradFill>
                <a:latin typeface="Impact"/>
              </a:rPr>
              <a:t>Der Fuhrer</a:t>
            </a:r>
          </a:p>
        </p:txBody>
      </p:sp>
    </p:spTree>
    <p:custDataLst>
      <p:tags r:id="rId1"/>
    </p:custDataLst>
    <p:extLst>
      <p:ext uri="{BB962C8B-B14F-4D97-AF65-F5344CB8AC3E}">
        <p14:creationId xmlns:p14="http://schemas.microsoft.com/office/powerpoint/2010/main" val="280984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projctor.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7" name="camera.wav"/>
                                        </p:tgtEl>
                                      </p:cMediaNode>
                                    </p:audio>
                                  </p:sub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Left)">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8" name="driveby.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9" name="drumroll.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10"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687512">
            <a:off x="1066800" y="2209800"/>
            <a:ext cx="7848600" cy="715962"/>
          </a:xfrm>
        </p:spPr>
        <p:txBody>
          <a:bodyPr>
            <a:noAutofit/>
          </a:bodyPr>
          <a:lstStyle/>
          <a:p>
            <a:r>
              <a:rPr lang="en-US" sz="12000" dirty="0" smtClean="0">
                <a:latin typeface="Algerian" pitchFamily="82" charset="0"/>
              </a:rPr>
              <a:t>RECAP  !!</a:t>
            </a:r>
            <a:endParaRPr lang="en-US" sz="12000" dirty="0">
              <a:latin typeface="Algerian" pitchFamily="82" charset="0"/>
            </a:endParaRPr>
          </a:p>
        </p:txBody>
      </p:sp>
    </p:spTree>
    <p:custDataLst>
      <p:tags r:id="rId1"/>
    </p:custDataLst>
    <p:extLst>
      <p:ext uri="{BB962C8B-B14F-4D97-AF65-F5344CB8AC3E}">
        <p14:creationId xmlns:p14="http://schemas.microsoft.com/office/powerpoint/2010/main" val="503888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t="15131" b="17477"/>
          <a:stretch>
            <a:fillRect/>
          </a:stretch>
        </p:blipFill>
        <p:spPr bwMode="auto">
          <a:xfrm>
            <a:off x="0" y="-1588"/>
            <a:ext cx="91440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287338" y="1295400"/>
            <a:ext cx="8569325" cy="4154973"/>
          </a:xfrm>
          <a:prstGeom prst="rect">
            <a:avLst/>
          </a:prstGeom>
          <a:noFill/>
          <a:ln w="762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defTabSz="457200" eaLnBrk="0" hangingPunct="0"/>
            <a:r>
              <a:rPr lang="en-US" sz="2400" b="1" u="sng" dirty="0">
                <a:solidFill>
                  <a:srgbClr val="000066"/>
                </a:solidFill>
                <a:latin typeface="Times New Roman" pitchFamily="18" charset="0"/>
              </a:rPr>
              <a:t>Totalitarianism</a:t>
            </a:r>
            <a:r>
              <a:rPr lang="en-US" sz="2400" b="1" dirty="0">
                <a:solidFill>
                  <a:srgbClr val="000066"/>
                </a:solidFill>
                <a:latin typeface="Times New Roman" pitchFamily="18" charset="0"/>
              </a:rPr>
              <a:t>			vs. 		</a:t>
            </a:r>
            <a:r>
              <a:rPr lang="en-US" sz="2400" b="1" u="sng" dirty="0" smtClean="0">
                <a:solidFill>
                  <a:srgbClr val="000066"/>
                </a:solidFill>
                <a:latin typeface="Times New Roman" pitchFamily="18" charset="0"/>
              </a:rPr>
              <a:t>Authoritarianism (Monarchy)</a:t>
            </a:r>
            <a:endParaRPr lang="en-US" sz="2400" b="1" dirty="0">
              <a:solidFill>
                <a:srgbClr val="000066"/>
              </a:solidFill>
              <a:latin typeface="Times New Roman" pitchFamily="18" charset="0"/>
            </a:endParaRPr>
          </a:p>
          <a:p>
            <a:pPr defTabSz="457200" eaLnBrk="0" hangingPunct="0"/>
            <a:r>
              <a:rPr lang="en-US" sz="2400" b="1" dirty="0">
                <a:solidFill>
                  <a:srgbClr val="000066"/>
                </a:solidFill>
                <a:latin typeface="Times New Roman" pitchFamily="18" charset="0"/>
              </a:rPr>
              <a:t>-Seek to dominate </a:t>
            </a:r>
            <a:r>
              <a:rPr lang="en-US" sz="2400" b="1" dirty="0">
                <a:solidFill>
                  <a:srgbClr val="D55F14"/>
                </a:solidFill>
                <a:latin typeface="Times New Roman" pitchFamily="18" charset="0"/>
              </a:rPr>
              <a:t>all</a:t>
            </a:r>
            <a:r>
              <a:rPr lang="en-US" sz="2400" b="1" dirty="0">
                <a:solidFill>
                  <a:srgbClr val="000066"/>
                </a:solidFill>
                <a:latin typeface="Times New Roman" pitchFamily="18" charset="0"/>
              </a:rPr>
              <a:t>				-Seek limited, typically </a:t>
            </a:r>
            <a:r>
              <a:rPr lang="en-US" sz="2400" b="1" dirty="0">
                <a:solidFill>
                  <a:srgbClr val="D55F14"/>
                </a:solidFill>
                <a:latin typeface="Times New Roman" pitchFamily="18" charset="0"/>
              </a:rPr>
              <a:t>political</a:t>
            </a:r>
          </a:p>
          <a:p>
            <a:pPr defTabSz="457200" eaLnBrk="0" hangingPunct="0"/>
            <a:r>
              <a:rPr lang="en-US" sz="2400" b="1" dirty="0">
                <a:solidFill>
                  <a:srgbClr val="D55F14"/>
                </a:solidFill>
                <a:latin typeface="Times New Roman" pitchFamily="18" charset="0"/>
              </a:rPr>
              <a:t>aspects</a:t>
            </a:r>
            <a:r>
              <a:rPr lang="en-US" sz="2400" b="1" dirty="0">
                <a:solidFill>
                  <a:srgbClr val="000066"/>
                </a:solidFill>
                <a:latin typeface="Times New Roman" pitchFamily="18" charset="0"/>
              </a:rPr>
              <a:t> of national life			control</a:t>
            </a:r>
          </a:p>
          <a:p>
            <a:pPr defTabSz="457200" eaLnBrk="0" hangingPunct="0"/>
            <a:endParaRPr lang="en-US" sz="2400" b="1" dirty="0">
              <a:solidFill>
                <a:srgbClr val="000066"/>
              </a:solidFill>
              <a:latin typeface="Times New Roman" pitchFamily="18" charset="0"/>
            </a:endParaRPr>
          </a:p>
          <a:p>
            <a:pPr defTabSz="457200" eaLnBrk="0" hangingPunct="0"/>
            <a:r>
              <a:rPr lang="en-US" sz="2400" b="1" dirty="0">
                <a:solidFill>
                  <a:srgbClr val="000066"/>
                </a:solidFill>
                <a:latin typeface="Times New Roman" pitchFamily="18" charset="0"/>
              </a:rPr>
              <a:t>-</a:t>
            </a:r>
            <a:r>
              <a:rPr lang="en-US" sz="2400" b="1" dirty="0">
                <a:solidFill>
                  <a:srgbClr val="D55F14"/>
                </a:solidFill>
                <a:latin typeface="Times New Roman" pitchFamily="18" charset="0"/>
              </a:rPr>
              <a:t>Mobilize</a:t>
            </a:r>
            <a:r>
              <a:rPr lang="en-US" sz="2400" b="1" dirty="0">
                <a:solidFill>
                  <a:srgbClr val="000066"/>
                </a:solidFill>
                <a:latin typeface="Times New Roman" pitchFamily="18" charset="0"/>
              </a:rPr>
              <a:t> and make use			-Seek pacified and submissive</a:t>
            </a:r>
          </a:p>
          <a:p>
            <a:pPr defTabSz="457200" eaLnBrk="0" hangingPunct="0"/>
            <a:r>
              <a:rPr lang="en-US" sz="2400" b="1" dirty="0">
                <a:solidFill>
                  <a:srgbClr val="000066"/>
                </a:solidFill>
                <a:latin typeface="Times New Roman" pitchFamily="18" charset="0"/>
              </a:rPr>
              <a:t>of mass political					populations</a:t>
            </a:r>
          </a:p>
          <a:p>
            <a:pPr defTabSz="457200" eaLnBrk="0" hangingPunct="0"/>
            <a:r>
              <a:rPr lang="en-US" sz="2400" b="1" dirty="0">
                <a:solidFill>
                  <a:srgbClr val="000066"/>
                </a:solidFill>
                <a:latin typeface="Times New Roman" pitchFamily="18" charset="0"/>
              </a:rPr>
              <a:t>participation	</a:t>
            </a:r>
          </a:p>
          <a:p>
            <a:pPr defTabSz="457200" eaLnBrk="0" hangingPunct="0"/>
            <a:endParaRPr lang="en-US" sz="2400" b="1" dirty="0">
              <a:solidFill>
                <a:srgbClr val="000066"/>
              </a:solidFill>
              <a:latin typeface="Times New Roman" pitchFamily="18" charset="0"/>
            </a:endParaRPr>
          </a:p>
          <a:p>
            <a:pPr defTabSz="457200" eaLnBrk="0" hangingPunct="0"/>
            <a:r>
              <a:rPr lang="en-US" sz="2400" b="1" dirty="0">
                <a:solidFill>
                  <a:srgbClr val="000066"/>
                </a:solidFill>
                <a:latin typeface="Times New Roman" pitchFamily="18" charset="0"/>
              </a:rPr>
              <a:t>-Seek the complete				-Attempt to rule over the</a:t>
            </a:r>
          </a:p>
          <a:p>
            <a:pPr defTabSz="457200" eaLnBrk="0" hangingPunct="0"/>
            <a:r>
              <a:rPr lang="en-US" sz="2400" b="1" dirty="0">
                <a:solidFill>
                  <a:srgbClr val="D55F14"/>
                </a:solidFill>
                <a:latin typeface="Times New Roman" pitchFamily="18" charset="0"/>
              </a:rPr>
              <a:t>reconstruction</a:t>
            </a:r>
            <a:r>
              <a:rPr lang="en-US" sz="2400" b="1" dirty="0">
                <a:solidFill>
                  <a:srgbClr val="000066"/>
                </a:solidFill>
                <a:latin typeface="Times New Roman" pitchFamily="18" charset="0"/>
              </a:rPr>
              <a:t> of the				individual and society</a:t>
            </a:r>
          </a:p>
          <a:p>
            <a:pPr defTabSz="457200" eaLnBrk="0" hangingPunct="0"/>
            <a:r>
              <a:rPr lang="en-US" sz="2400" b="1" dirty="0">
                <a:solidFill>
                  <a:srgbClr val="000066"/>
                </a:solidFill>
                <a:latin typeface="Times New Roman" pitchFamily="18" charset="0"/>
              </a:rPr>
              <a:t>individual and society</a:t>
            </a:r>
          </a:p>
        </p:txBody>
      </p:sp>
      <p:sp>
        <p:nvSpPr>
          <p:cNvPr id="12292" name="Text Box 4"/>
          <p:cNvSpPr txBox="1">
            <a:spLocks noChangeArrowheads="1"/>
          </p:cNvSpPr>
          <p:nvPr/>
        </p:nvSpPr>
        <p:spPr bwMode="auto">
          <a:xfrm>
            <a:off x="2895600" y="0"/>
            <a:ext cx="3244850" cy="533400"/>
          </a:xfrm>
          <a:prstGeom prst="rect">
            <a:avLst/>
          </a:prstGeom>
          <a:solidFill>
            <a:srgbClr val="FFFF66"/>
          </a:solidFill>
          <a:ln w="76200">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hangingPunct="0"/>
            <a:r>
              <a:rPr lang="en-US" sz="2400" b="1">
                <a:solidFill>
                  <a:srgbClr val="A50021"/>
                </a:solidFill>
                <a:effectLst>
                  <a:outerShdw blurRad="38100" dist="38100" dir="2700000" algn="tl">
                    <a:srgbClr val="000000"/>
                  </a:outerShdw>
                </a:effectLst>
                <a:latin typeface="Times New Roman" pitchFamily="18" charset="0"/>
              </a:rPr>
              <a:t>TOTALITARIANISM</a:t>
            </a:r>
          </a:p>
        </p:txBody>
      </p:sp>
    </p:spTree>
    <p:custDataLst>
      <p:tags r:id="rId1"/>
    </p:custDataLst>
    <p:extLst>
      <p:ext uri="{BB962C8B-B14F-4D97-AF65-F5344CB8AC3E}">
        <p14:creationId xmlns:p14="http://schemas.microsoft.com/office/powerpoint/2010/main" val="3129944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5450" y="0"/>
            <a:ext cx="8224838" cy="1143000"/>
          </a:xfrm>
        </p:spPr>
        <p:txBody>
          <a:bodyPr/>
          <a:lstStyle/>
          <a:p>
            <a:pPr algn="l"/>
            <a:r>
              <a:rPr lang="en-US" b="1">
                <a:effectLst>
                  <a:outerShdw blurRad="38100" dist="38100" dir="2700000" algn="tl">
                    <a:srgbClr val="C0C0C0"/>
                  </a:outerShdw>
                </a:effectLst>
              </a:rPr>
              <a:t>Joseph Stalin</a:t>
            </a:r>
            <a:br>
              <a:rPr lang="en-US" b="1">
                <a:effectLst>
                  <a:outerShdw blurRad="38100" dist="38100" dir="2700000" algn="tl">
                    <a:srgbClr val="C0C0C0"/>
                  </a:outerShdw>
                </a:effectLst>
              </a:rPr>
            </a:br>
            <a:r>
              <a:rPr lang="en-US" sz="2000" b="1">
                <a:effectLst>
                  <a:outerShdw blurRad="38100" dist="38100" dir="2700000" algn="tl">
                    <a:srgbClr val="C0C0C0"/>
                  </a:outerShdw>
                </a:effectLst>
              </a:rPr>
              <a:t>1924</a:t>
            </a:r>
            <a:endParaRPr lang="en-US" b="1">
              <a:effectLst>
                <a:outerShdw blurRad="38100" dist="38100" dir="2700000" algn="tl">
                  <a:srgbClr val="C0C0C0"/>
                </a:outerShdw>
              </a:effectLst>
            </a:endParaRPr>
          </a:p>
        </p:txBody>
      </p:sp>
      <p:pic>
        <p:nvPicPr>
          <p:cNvPr id="8195" name="Picture 3" descr="stali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7638" y="1700213"/>
            <a:ext cx="3910012"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4087813" y="1077913"/>
            <a:ext cx="4424362" cy="5311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hangingPunct="0">
              <a:lnSpc>
                <a:spcPct val="93000"/>
              </a:lnSpc>
              <a:spcBef>
                <a:spcPct val="50000"/>
              </a:spcBef>
              <a:buClr>
                <a:srgbClr val="000000"/>
              </a:buClr>
              <a:buSzPct val="100000"/>
              <a:buFont typeface="Times New Roman" pitchFamily="18" charset="0"/>
              <a:buNone/>
            </a:pPr>
            <a:r>
              <a:rPr lang="en-US" sz="1600" b="1"/>
              <a:t>Country: </a:t>
            </a:r>
            <a:r>
              <a:rPr lang="en-US" sz="1600"/>
              <a:t>Soviet Union</a:t>
            </a:r>
            <a:endParaRPr lang="en-US" sz="1600" b="1"/>
          </a:p>
          <a:p>
            <a:pPr hangingPunct="0">
              <a:lnSpc>
                <a:spcPct val="93000"/>
              </a:lnSpc>
              <a:spcBef>
                <a:spcPct val="50000"/>
              </a:spcBef>
              <a:buClr>
                <a:srgbClr val="000000"/>
              </a:buClr>
              <a:buSzPct val="100000"/>
              <a:buFont typeface="Times New Roman" pitchFamily="18" charset="0"/>
              <a:buNone/>
            </a:pPr>
            <a:r>
              <a:rPr lang="en-US" sz="1600" b="1"/>
              <a:t>Type of Government: </a:t>
            </a:r>
            <a:r>
              <a:rPr lang="en-US" sz="1600"/>
              <a:t>Communism (dictatorship)</a:t>
            </a:r>
            <a:endParaRPr lang="en-US" sz="1600" b="1"/>
          </a:p>
          <a:p>
            <a:pPr hangingPunct="0">
              <a:lnSpc>
                <a:spcPct val="93000"/>
              </a:lnSpc>
              <a:spcBef>
                <a:spcPct val="50000"/>
              </a:spcBef>
              <a:buClr>
                <a:srgbClr val="000000"/>
              </a:buClr>
              <a:buSzPct val="100000"/>
              <a:buFont typeface="Times New Roman" pitchFamily="18" charset="0"/>
              <a:buNone/>
            </a:pPr>
            <a:r>
              <a:rPr lang="en-US" sz="1600" b="1"/>
              <a:t>Goals and Ideas:</a:t>
            </a:r>
          </a:p>
          <a:p>
            <a:pPr lvl="1" hangingPunct="0">
              <a:lnSpc>
                <a:spcPct val="93000"/>
              </a:lnSpc>
              <a:spcBef>
                <a:spcPct val="50000"/>
              </a:spcBef>
              <a:buClr>
                <a:srgbClr val="000000"/>
              </a:buClr>
              <a:buSzPct val="100000"/>
              <a:buFont typeface="Times New Roman" pitchFamily="18" charset="0"/>
              <a:buChar char="•"/>
            </a:pPr>
            <a:r>
              <a:rPr lang="en-US" sz="1500"/>
              <a:t>Crushed opponents and took control after Lenin’s death</a:t>
            </a:r>
          </a:p>
          <a:p>
            <a:pPr lvl="1" hangingPunct="0">
              <a:lnSpc>
                <a:spcPct val="93000"/>
              </a:lnSpc>
              <a:spcBef>
                <a:spcPct val="50000"/>
              </a:spcBef>
              <a:buClr>
                <a:srgbClr val="000000"/>
              </a:buClr>
              <a:buSzPct val="100000"/>
              <a:buFont typeface="Times New Roman" pitchFamily="18" charset="0"/>
              <a:buChar char="•"/>
            </a:pPr>
            <a:r>
              <a:rPr lang="en-US" sz="1500"/>
              <a:t>Held absolute authority; suppressed resistance</a:t>
            </a:r>
          </a:p>
          <a:p>
            <a:pPr lvl="1" hangingPunct="0">
              <a:lnSpc>
                <a:spcPct val="93000"/>
              </a:lnSpc>
              <a:spcBef>
                <a:spcPct val="50000"/>
              </a:spcBef>
              <a:buClr>
                <a:srgbClr val="000000"/>
              </a:buClr>
              <a:buSzPct val="100000"/>
              <a:buFont typeface="Times New Roman" pitchFamily="18" charset="0"/>
              <a:buChar char="•"/>
            </a:pPr>
            <a:r>
              <a:rPr lang="en-US" sz="1500">
                <a:solidFill>
                  <a:srgbClr val="D55F14"/>
                </a:solidFill>
              </a:rPr>
              <a:t>Brought his country to world power status but imposed upon it one of the most ruthless regimes in history</a:t>
            </a:r>
          </a:p>
          <a:p>
            <a:pPr lvl="1" hangingPunct="0">
              <a:lnSpc>
                <a:spcPct val="93000"/>
              </a:lnSpc>
              <a:spcBef>
                <a:spcPct val="50000"/>
              </a:spcBef>
              <a:buClr>
                <a:srgbClr val="000000"/>
              </a:buClr>
              <a:buSzPct val="100000"/>
              <a:buFont typeface="Times New Roman" pitchFamily="18" charset="0"/>
              <a:buChar char="•"/>
            </a:pPr>
            <a:r>
              <a:rPr lang="en-US" sz="1500" b="1"/>
              <a:t>New Economic Policies (NEP)</a:t>
            </a:r>
          </a:p>
          <a:p>
            <a:pPr lvl="2" hangingPunct="0">
              <a:lnSpc>
                <a:spcPct val="93000"/>
              </a:lnSpc>
              <a:spcBef>
                <a:spcPct val="50000"/>
              </a:spcBef>
              <a:buClr>
                <a:srgbClr val="000000"/>
              </a:buClr>
              <a:buSzPct val="100000"/>
              <a:buFont typeface="Times New Roman" pitchFamily="18" charset="0"/>
              <a:buChar char="•"/>
            </a:pPr>
            <a:r>
              <a:rPr lang="en-US" sz="1300"/>
              <a:t>Collectivization: exported seized goods and gained enough capital to finance a massive industrialization drive</a:t>
            </a:r>
          </a:p>
          <a:p>
            <a:pPr lvl="2" hangingPunct="0">
              <a:lnSpc>
                <a:spcPct val="93000"/>
              </a:lnSpc>
              <a:spcBef>
                <a:spcPct val="50000"/>
              </a:spcBef>
              <a:buClr>
                <a:srgbClr val="000000"/>
              </a:buClr>
              <a:buSzPct val="100000"/>
              <a:buFont typeface="Times New Roman" pitchFamily="18" charset="0"/>
              <a:buChar char="•"/>
            </a:pPr>
            <a:r>
              <a:rPr lang="en-US" sz="1300"/>
              <a:t>Rapid industrialization: three 5-year plans</a:t>
            </a:r>
          </a:p>
          <a:p>
            <a:pPr lvl="1" hangingPunct="0">
              <a:lnSpc>
                <a:spcPct val="93000"/>
              </a:lnSpc>
              <a:spcBef>
                <a:spcPct val="50000"/>
              </a:spcBef>
              <a:buClr>
                <a:srgbClr val="000000"/>
              </a:buClr>
              <a:buSzPct val="100000"/>
              <a:buFont typeface="Times New Roman" pitchFamily="18" charset="0"/>
              <a:buChar char="•"/>
            </a:pPr>
            <a:r>
              <a:rPr lang="en-US" sz="1500" b="1"/>
              <a:t>The Great Purges:</a:t>
            </a:r>
            <a:r>
              <a:rPr lang="en-US" sz="1500"/>
              <a:t> KGB = secret police killed thousands of army officers and prominent Bolsheviks who opposed Stalin</a:t>
            </a:r>
          </a:p>
          <a:p>
            <a:pPr lvl="1" hangingPunct="0">
              <a:lnSpc>
                <a:spcPct val="93000"/>
              </a:lnSpc>
              <a:spcBef>
                <a:spcPct val="50000"/>
              </a:spcBef>
              <a:buClr>
                <a:srgbClr val="000000"/>
              </a:buClr>
              <a:buSzPct val="100000"/>
              <a:buFont typeface="Times New Roman" pitchFamily="18" charset="0"/>
              <a:buChar char="•"/>
            </a:pPr>
            <a:r>
              <a:rPr lang="en-US" sz="1500"/>
              <a:t>Feared the growing power of Nazi Germany</a:t>
            </a:r>
          </a:p>
        </p:txBody>
      </p:sp>
      <p:pic>
        <p:nvPicPr>
          <p:cNvPr id="8197" name="Picture 5" descr="Communis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913" y="249238"/>
            <a:ext cx="1323975" cy="1323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2669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8788" y="274638"/>
            <a:ext cx="8228012" cy="1143000"/>
          </a:xfrm>
        </p:spPr>
        <p:txBody>
          <a:bodyPr/>
          <a:lstStyle/>
          <a:p>
            <a:r>
              <a:rPr lang="en-US" b="1">
                <a:effectLst>
                  <a:outerShdw blurRad="38100" dist="38100" dir="2700000" algn="tl">
                    <a:srgbClr val="C0C0C0"/>
                  </a:outerShdw>
                </a:effectLst>
              </a:rPr>
              <a:t>Benito Mussolini</a:t>
            </a:r>
            <a:br>
              <a:rPr lang="en-US" b="1">
                <a:effectLst>
                  <a:outerShdw blurRad="38100" dist="38100" dir="2700000" algn="tl">
                    <a:srgbClr val="C0C0C0"/>
                  </a:outerShdw>
                </a:effectLst>
              </a:rPr>
            </a:br>
            <a:r>
              <a:rPr lang="en-US" sz="2000" b="1">
                <a:effectLst>
                  <a:outerShdw blurRad="38100" dist="38100" dir="2700000" algn="tl">
                    <a:srgbClr val="C0C0C0"/>
                  </a:outerShdw>
                </a:effectLst>
              </a:rPr>
              <a:t>1922</a:t>
            </a:r>
            <a:endParaRPr lang="en-US" b="1">
              <a:effectLst>
                <a:outerShdw blurRad="38100" dist="38100" dir="2700000" algn="tl">
                  <a:srgbClr val="C0C0C0"/>
                </a:outerShdw>
              </a:effectLst>
            </a:endParaRPr>
          </a:p>
        </p:txBody>
      </p:sp>
      <p:pic>
        <p:nvPicPr>
          <p:cNvPr id="921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1828800"/>
            <a:ext cx="3743325" cy="3886200"/>
          </a:xfrm>
        </p:spPr>
      </p:pic>
      <p:sp>
        <p:nvSpPr>
          <p:cNvPr id="9220" name="Text Box 4"/>
          <p:cNvSpPr txBox="1">
            <a:spLocks noChangeArrowheads="1"/>
          </p:cNvSpPr>
          <p:nvPr/>
        </p:nvSpPr>
        <p:spPr bwMode="auto">
          <a:xfrm>
            <a:off x="4295775" y="1838325"/>
            <a:ext cx="4422775" cy="29225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hangingPunct="0">
              <a:lnSpc>
                <a:spcPct val="93000"/>
              </a:lnSpc>
              <a:spcBef>
                <a:spcPct val="50000"/>
              </a:spcBef>
              <a:buClr>
                <a:srgbClr val="000000"/>
              </a:buClr>
              <a:buSzPct val="100000"/>
              <a:buFont typeface="Times New Roman" pitchFamily="18" charset="0"/>
              <a:buNone/>
            </a:pPr>
            <a:r>
              <a:rPr lang="en-US" sz="1600" b="1"/>
              <a:t>Country: </a:t>
            </a:r>
            <a:r>
              <a:rPr lang="en-US" sz="1600"/>
              <a:t>Italy</a:t>
            </a:r>
            <a:endParaRPr lang="en-US" sz="1600" b="1"/>
          </a:p>
          <a:p>
            <a:pPr hangingPunct="0">
              <a:lnSpc>
                <a:spcPct val="93000"/>
              </a:lnSpc>
              <a:spcBef>
                <a:spcPct val="50000"/>
              </a:spcBef>
              <a:buClr>
                <a:srgbClr val="000000"/>
              </a:buClr>
              <a:buSzPct val="100000"/>
              <a:buFont typeface="Times New Roman" pitchFamily="18" charset="0"/>
              <a:buNone/>
            </a:pPr>
            <a:r>
              <a:rPr lang="en-US" sz="1600" b="1"/>
              <a:t>Type of Government: </a:t>
            </a:r>
            <a:r>
              <a:rPr lang="en-US" sz="1600"/>
              <a:t>Fascism (dictatorship)</a:t>
            </a:r>
            <a:endParaRPr lang="en-US" sz="1600" b="1"/>
          </a:p>
          <a:p>
            <a:pPr hangingPunct="0">
              <a:lnSpc>
                <a:spcPct val="93000"/>
              </a:lnSpc>
              <a:spcBef>
                <a:spcPct val="50000"/>
              </a:spcBef>
              <a:buClr>
                <a:srgbClr val="000000"/>
              </a:buClr>
              <a:buSzPct val="100000"/>
              <a:buFont typeface="Times New Roman" pitchFamily="18" charset="0"/>
              <a:buNone/>
            </a:pPr>
            <a:r>
              <a:rPr lang="en-US" sz="1600" b="1"/>
              <a:t>Goals and Ideas:</a:t>
            </a:r>
          </a:p>
          <a:p>
            <a:pPr lvl="1" hangingPunct="0">
              <a:lnSpc>
                <a:spcPct val="93000"/>
              </a:lnSpc>
              <a:spcBef>
                <a:spcPct val="50000"/>
              </a:spcBef>
              <a:buClr>
                <a:srgbClr val="000000"/>
              </a:buClr>
              <a:buSzPct val="100000"/>
              <a:buFont typeface="Times New Roman" pitchFamily="18" charset="0"/>
              <a:buChar char="•"/>
            </a:pPr>
            <a:r>
              <a:rPr lang="en-US" sz="1600"/>
              <a:t>Centralized all power in himself as leader (total control of social, economic, and political life)</a:t>
            </a:r>
          </a:p>
          <a:p>
            <a:pPr lvl="1" hangingPunct="0">
              <a:lnSpc>
                <a:spcPct val="93000"/>
              </a:lnSpc>
              <a:spcBef>
                <a:spcPct val="50000"/>
              </a:spcBef>
              <a:buClr>
                <a:srgbClr val="000000"/>
              </a:buClr>
              <a:buSzPct val="100000"/>
              <a:buFont typeface="Times New Roman" pitchFamily="18" charset="0"/>
              <a:buChar char="•"/>
            </a:pPr>
            <a:r>
              <a:rPr lang="en-US" sz="1600"/>
              <a:t>Ambition to restore the glory of Rome</a:t>
            </a:r>
          </a:p>
          <a:p>
            <a:pPr lvl="1" hangingPunct="0">
              <a:lnSpc>
                <a:spcPct val="93000"/>
              </a:lnSpc>
              <a:spcBef>
                <a:spcPct val="50000"/>
              </a:spcBef>
              <a:buClr>
                <a:srgbClr val="000000"/>
              </a:buClr>
              <a:buSzPct val="100000"/>
              <a:buFont typeface="Times New Roman" pitchFamily="18" charset="0"/>
              <a:buChar char="•"/>
            </a:pPr>
            <a:r>
              <a:rPr lang="en-US" sz="1600"/>
              <a:t>Invasion of Ethiopia</a:t>
            </a:r>
          </a:p>
          <a:p>
            <a:pPr lvl="1" hangingPunct="0">
              <a:lnSpc>
                <a:spcPct val="93000"/>
              </a:lnSpc>
              <a:spcBef>
                <a:spcPct val="50000"/>
              </a:spcBef>
              <a:buClr>
                <a:srgbClr val="000000"/>
              </a:buClr>
              <a:buSzPct val="100000"/>
              <a:buFont typeface="Times New Roman" pitchFamily="18" charset="0"/>
              <a:buChar char="•"/>
            </a:pPr>
            <a:r>
              <a:rPr lang="en-US" sz="1600"/>
              <a:t>Alliance with Hitler’s Germany</a:t>
            </a:r>
          </a:p>
        </p:txBody>
      </p:sp>
      <p:pic>
        <p:nvPicPr>
          <p:cNvPr id="9221" name="Picture 5" descr="fasc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425" y="179388"/>
            <a:ext cx="1471613" cy="1590675"/>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1254125" y="5918200"/>
            <a:ext cx="1244600" cy="3413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hangingPunct="0">
              <a:lnSpc>
                <a:spcPct val="93000"/>
              </a:lnSpc>
              <a:spcBef>
                <a:spcPct val="50000"/>
              </a:spcBef>
              <a:buClr>
                <a:srgbClr val="000000"/>
              </a:buClr>
              <a:buSzPct val="100000"/>
              <a:buFont typeface="Times New Roman" pitchFamily="18" charset="0"/>
              <a:buNone/>
            </a:pPr>
            <a:r>
              <a:rPr lang="en-US" b="1"/>
              <a:t>Il Duce</a:t>
            </a:r>
          </a:p>
        </p:txBody>
      </p:sp>
    </p:spTree>
    <p:custDataLst>
      <p:tags r:id="rId1"/>
    </p:custDataLst>
    <p:extLst>
      <p:ext uri="{BB962C8B-B14F-4D97-AF65-F5344CB8AC3E}">
        <p14:creationId xmlns:p14="http://schemas.microsoft.com/office/powerpoint/2010/main" val="2328553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1. Ideology</a:t>
            </a:r>
            <a:endParaRPr lang="en-US" dirty="0"/>
          </a:p>
        </p:txBody>
      </p:sp>
      <p:sp>
        <p:nvSpPr>
          <p:cNvPr id="7" name="Content Placeholder 6"/>
          <p:cNvSpPr>
            <a:spLocks noGrp="1"/>
          </p:cNvSpPr>
          <p:nvPr>
            <p:ph idx="1"/>
          </p:nvPr>
        </p:nvSpPr>
        <p:spPr>
          <a:xfrm>
            <a:off x="1828800" y="1371600"/>
            <a:ext cx="6553200" cy="4953000"/>
          </a:xfrm>
        </p:spPr>
        <p:txBody>
          <a:bodyPr/>
          <a:lstStyle/>
          <a:p>
            <a:pPr eaLnBrk="1" hangingPunct="1"/>
            <a:r>
              <a:rPr lang="en-US" dirty="0" smtClean="0"/>
              <a:t>A form of extreme right-wing ideology.</a:t>
            </a:r>
          </a:p>
          <a:p>
            <a:pPr eaLnBrk="1" hangingPunct="1"/>
            <a:r>
              <a:rPr lang="en-US" dirty="0" smtClean="0"/>
              <a:t>It celebrates the nation or the race as an organic community transcending all other loyalties.</a:t>
            </a:r>
          </a:p>
          <a:p>
            <a:pPr eaLnBrk="1" hangingPunct="1"/>
            <a:r>
              <a:rPr lang="en-US" dirty="0" smtClean="0"/>
              <a:t>Powerful and continuing nationalism.</a:t>
            </a:r>
          </a:p>
          <a:p>
            <a:pPr marL="914400" lvl="1" indent="-285750" eaLnBrk="1" hangingPunct="1"/>
            <a:r>
              <a:rPr lang="en-US" dirty="0" smtClean="0"/>
              <a:t>Constant use of patriotic mottos, slogans, symbols, songs, etc.</a:t>
            </a:r>
          </a:p>
          <a:p>
            <a:pPr marL="914400" lvl="1" indent="-285750" eaLnBrk="1" hangingPunct="1"/>
            <a:r>
              <a:rPr lang="en-US" dirty="0" smtClean="0"/>
              <a:t>Flags are seen everywhere.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2000"/>
                                        <p:tgtEl>
                                          <p:spTgt spid="7">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8788" y="274638"/>
            <a:ext cx="8228012" cy="1143000"/>
          </a:xfrm>
        </p:spPr>
        <p:txBody>
          <a:bodyPr/>
          <a:lstStyle/>
          <a:p>
            <a:r>
              <a:rPr lang="en-US" b="1">
                <a:effectLst>
                  <a:outerShdw blurRad="38100" dist="38100" dir="2700000" algn="tl">
                    <a:srgbClr val="C0C0C0"/>
                  </a:outerShdw>
                </a:effectLst>
              </a:rPr>
              <a:t>Adolf Hitler</a:t>
            </a:r>
            <a:br>
              <a:rPr lang="en-US" b="1">
                <a:effectLst>
                  <a:outerShdw blurRad="38100" dist="38100" dir="2700000" algn="tl">
                    <a:srgbClr val="C0C0C0"/>
                  </a:outerShdw>
                </a:effectLst>
              </a:rPr>
            </a:br>
            <a:r>
              <a:rPr lang="en-US" sz="2000" b="1">
                <a:effectLst>
                  <a:outerShdw blurRad="38100" dist="38100" dir="2700000" algn="tl">
                    <a:srgbClr val="C0C0C0"/>
                  </a:outerShdw>
                </a:effectLst>
              </a:rPr>
              <a:t>1933</a:t>
            </a:r>
            <a:endParaRPr lang="en-US" b="1">
              <a:effectLst>
                <a:outerShdw blurRad="38100" dist="38100" dir="2700000" algn="tl">
                  <a:srgbClr val="C0C0C0"/>
                </a:outerShdw>
              </a:effectLst>
            </a:endParaRPr>
          </a:p>
        </p:txBody>
      </p:sp>
      <p:pic>
        <p:nvPicPr>
          <p:cNvPr id="10243" name="Picture 3" descr="hitler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8788" y="1600200"/>
            <a:ext cx="35972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4295775" y="1473200"/>
            <a:ext cx="4422775" cy="538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hangingPunct="0">
              <a:lnSpc>
                <a:spcPct val="93000"/>
              </a:lnSpc>
              <a:spcBef>
                <a:spcPct val="50000"/>
              </a:spcBef>
              <a:buClr>
                <a:srgbClr val="000000"/>
              </a:buClr>
              <a:buSzPct val="100000"/>
              <a:buFont typeface="Times New Roman" pitchFamily="18" charset="0"/>
              <a:buNone/>
            </a:pPr>
            <a:r>
              <a:rPr lang="en-US" sz="1600" b="1"/>
              <a:t>Country: </a:t>
            </a:r>
            <a:r>
              <a:rPr lang="en-US" sz="1600"/>
              <a:t>Germany</a:t>
            </a:r>
            <a:endParaRPr lang="en-US" sz="1600" b="1"/>
          </a:p>
          <a:p>
            <a:pPr hangingPunct="0">
              <a:lnSpc>
                <a:spcPct val="93000"/>
              </a:lnSpc>
              <a:spcBef>
                <a:spcPct val="50000"/>
              </a:spcBef>
              <a:buClr>
                <a:srgbClr val="000000"/>
              </a:buClr>
              <a:buSzPct val="100000"/>
              <a:buFont typeface="Times New Roman" pitchFamily="18" charset="0"/>
              <a:buNone/>
            </a:pPr>
            <a:r>
              <a:rPr lang="en-US" sz="1600" b="1"/>
              <a:t>Type of Government:</a:t>
            </a:r>
            <a:r>
              <a:rPr lang="en-US" sz="1600"/>
              <a:t> Nazism (dictatorship)</a:t>
            </a:r>
            <a:endParaRPr lang="en-US" sz="1600" b="1"/>
          </a:p>
          <a:p>
            <a:pPr hangingPunct="0">
              <a:lnSpc>
                <a:spcPct val="93000"/>
              </a:lnSpc>
              <a:spcBef>
                <a:spcPct val="50000"/>
              </a:spcBef>
              <a:buClr>
                <a:srgbClr val="000000"/>
              </a:buClr>
              <a:buSzPct val="100000"/>
              <a:buFont typeface="Times New Roman" pitchFamily="18" charset="0"/>
              <a:buNone/>
            </a:pPr>
            <a:r>
              <a:rPr lang="en-US" sz="1600" b="1"/>
              <a:t>Goals and Ideas:</a:t>
            </a:r>
          </a:p>
          <a:p>
            <a:pPr lvl="1" hangingPunct="0">
              <a:lnSpc>
                <a:spcPct val="93000"/>
              </a:lnSpc>
              <a:spcBef>
                <a:spcPct val="50000"/>
              </a:spcBef>
              <a:buClr>
                <a:srgbClr val="000000"/>
              </a:buClr>
              <a:buSzPct val="100000"/>
              <a:buFont typeface="Times New Roman" pitchFamily="18" charset="0"/>
              <a:buChar char="•"/>
            </a:pPr>
            <a:r>
              <a:rPr lang="en-US" sz="1600"/>
              <a:t>Inflation and depression weakened the democratic government in Germany and allowed an opportunity for Hitler to rise to power</a:t>
            </a:r>
          </a:p>
          <a:p>
            <a:pPr lvl="1" hangingPunct="0">
              <a:lnSpc>
                <a:spcPct val="93000"/>
              </a:lnSpc>
              <a:spcBef>
                <a:spcPct val="50000"/>
              </a:spcBef>
              <a:buClr>
                <a:srgbClr val="000000"/>
              </a:buClr>
              <a:buSzPct val="100000"/>
              <a:buFont typeface="Times New Roman" pitchFamily="18" charset="0"/>
              <a:buChar char="•"/>
            </a:pPr>
            <a:r>
              <a:rPr lang="en-US" sz="1600"/>
              <a:t>Believed the western powers had no intention of using force to maintain the Treaty of Versailles</a:t>
            </a:r>
          </a:p>
          <a:p>
            <a:pPr lvl="1" hangingPunct="0">
              <a:lnSpc>
                <a:spcPct val="93000"/>
              </a:lnSpc>
              <a:spcBef>
                <a:spcPct val="50000"/>
              </a:spcBef>
              <a:buClr>
                <a:srgbClr val="000000"/>
              </a:buClr>
              <a:buSzPct val="100000"/>
              <a:buFont typeface="Times New Roman" pitchFamily="18" charset="0"/>
              <a:buChar char="•"/>
            </a:pPr>
            <a:r>
              <a:rPr lang="en-US" sz="1600">
                <a:solidFill>
                  <a:srgbClr val="FF6600"/>
                </a:solidFill>
              </a:rPr>
              <a:t>Anti-Semitism</a:t>
            </a:r>
            <a:r>
              <a:rPr lang="en-US" sz="1600"/>
              <a:t>: persecution of Jews</a:t>
            </a:r>
          </a:p>
          <a:p>
            <a:pPr lvl="1" hangingPunct="0">
              <a:lnSpc>
                <a:spcPct val="93000"/>
              </a:lnSpc>
              <a:spcBef>
                <a:spcPct val="50000"/>
              </a:spcBef>
              <a:buClr>
                <a:srgbClr val="000000"/>
              </a:buClr>
              <a:buSzPct val="100000"/>
              <a:buFont typeface="Times New Roman" pitchFamily="18" charset="0"/>
              <a:buChar char="•"/>
            </a:pPr>
            <a:r>
              <a:rPr lang="en-US" sz="1600">
                <a:solidFill>
                  <a:srgbClr val="FF6600"/>
                </a:solidFill>
              </a:rPr>
              <a:t>Extreme nationalism</a:t>
            </a:r>
            <a:r>
              <a:rPr lang="en-US" sz="1600"/>
              <a:t>: National Socialism (aka Nazism)</a:t>
            </a:r>
          </a:p>
          <a:p>
            <a:pPr lvl="1" hangingPunct="0">
              <a:lnSpc>
                <a:spcPct val="93000"/>
              </a:lnSpc>
              <a:spcBef>
                <a:spcPct val="50000"/>
              </a:spcBef>
              <a:buClr>
                <a:srgbClr val="000000"/>
              </a:buClr>
              <a:buSzPct val="100000"/>
              <a:buFont typeface="Times New Roman" pitchFamily="18" charset="0"/>
              <a:buChar char="•"/>
            </a:pPr>
            <a:r>
              <a:rPr lang="en-US" sz="1600">
                <a:solidFill>
                  <a:srgbClr val="FF6600"/>
                </a:solidFill>
              </a:rPr>
              <a:t>Aggression</a:t>
            </a:r>
            <a:r>
              <a:rPr lang="en-US" sz="1600"/>
              <a:t>: German occupation of nearby countries</a:t>
            </a:r>
          </a:p>
          <a:p>
            <a:pPr lvl="1" hangingPunct="0">
              <a:lnSpc>
                <a:spcPct val="93000"/>
              </a:lnSpc>
              <a:spcBef>
                <a:spcPct val="50000"/>
              </a:spcBef>
              <a:buClr>
                <a:srgbClr val="000000"/>
              </a:buClr>
              <a:buSzPct val="100000"/>
              <a:buFont typeface="Times New Roman" pitchFamily="18" charset="0"/>
              <a:buChar char="•"/>
            </a:pPr>
            <a:r>
              <a:rPr lang="en-US" sz="1600">
                <a:solidFill>
                  <a:srgbClr val="FF6600"/>
                </a:solidFill>
              </a:rPr>
              <a:t>Lebensraum</a:t>
            </a:r>
            <a:r>
              <a:rPr lang="en-US" sz="1600"/>
              <a:t>: unite all German speaking nations</a:t>
            </a:r>
          </a:p>
          <a:p>
            <a:pPr lvl="1" hangingPunct="0">
              <a:lnSpc>
                <a:spcPct val="93000"/>
              </a:lnSpc>
              <a:spcBef>
                <a:spcPct val="50000"/>
              </a:spcBef>
              <a:buClr>
                <a:srgbClr val="000000"/>
              </a:buClr>
              <a:buSzPct val="100000"/>
              <a:buFont typeface="Times New Roman" pitchFamily="18" charset="0"/>
              <a:buChar char="•"/>
            </a:pPr>
            <a:r>
              <a:rPr lang="en-US" sz="1600">
                <a:solidFill>
                  <a:srgbClr val="FF6600"/>
                </a:solidFill>
              </a:rPr>
              <a:t>Anschluss</a:t>
            </a:r>
            <a:r>
              <a:rPr lang="en-US" sz="1600"/>
              <a:t>: German union with Austria</a:t>
            </a:r>
          </a:p>
        </p:txBody>
      </p:sp>
      <p:pic>
        <p:nvPicPr>
          <p:cNvPr id="10245" name="Picture 5" descr="naz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38" y="249238"/>
            <a:ext cx="1381125" cy="1350962"/>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p:cNvSpPr>
            <a:spLocks noChangeArrowheads="1"/>
          </p:cNvSpPr>
          <p:nvPr/>
        </p:nvSpPr>
        <p:spPr bwMode="auto">
          <a:xfrm>
            <a:off x="217488" y="179388"/>
            <a:ext cx="5892800" cy="3159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45" tIns="41473" rIns="82945" bIns="41473">
            <a:spAutoFit/>
          </a:bodyPr>
          <a:lstStyle/>
          <a:p>
            <a:pPr defTabSz="828675" hangingPunct="0">
              <a:lnSpc>
                <a:spcPct val="93000"/>
              </a:lnSpc>
              <a:buClr>
                <a:srgbClr val="000000"/>
              </a:buClr>
              <a:buSzPct val="100000"/>
              <a:buFont typeface="Times New Roman" pitchFamily="18" charset="0"/>
              <a:buNone/>
            </a:pPr>
            <a:r>
              <a:rPr lang="en-US" sz="1600"/>
              <a:t>http://www.history.com/topics/the-holocaust/videos#adolf-hitler</a:t>
            </a:r>
          </a:p>
        </p:txBody>
      </p:sp>
    </p:spTree>
    <p:custDataLst>
      <p:tags r:id="rId1"/>
    </p:custDataLst>
    <p:extLst>
      <p:ext uri="{BB962C8B-B14F-4D97-AF65-F5344CB8AC3E}">
        <p14:creationId xmlns:p14="http://schemas.microsoft.com/office/powerpoint/2010/main" val="389994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PLUS 1 MORE</a:t>
            </a:r>
            <a:endParaRPr lang="en-US" dirty="0"/>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40598544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8788" y="274638"/>
            <a:ext cx="8228012" cy="1143000"/>
          </a:xfrm>
        </p:spPr>
        <p:txBody>
          <a:bodyPr/>
          <a:lstStyle/>
          <a:p>
            <a:r>
              <a:rPr lang="en-US" b="1" dirty="0">
                <a:effectLst>
                  <a:outerShdw blurRad="38100" dist="38100" dir="2700000" algn="tl">
                    <a:srgbClr val="C0C0C0"/>
                  </a:outerShdw>
                </a:effectLst>
              </a:rPr>
              <a:t>Hideki </a:t>
            </a:r>
            <a:r>
              <a:rPr lang="en-US" b="1" dirty="0" err="1" smtClean="0">
                <a:effectLst>
                  <a:outerShdw blurRad="38100" dist="38100" dir="2700000" algn="tl">
                    <a:srgbClr val="C0C0C0"/>
                  </a:outerShdw>
                </a:effectLst>
              </a:rPr>
              <a:t>Tojo</a:t>
            </a:r>
            <a:r>
              <a:rPr lang="en-US" b="1" dirty="0" smtClean="0">
                <a:effectLst>
                  <a:outerShdw blurRad="38100" dist="38100" dir="2700000" algn="tl">
                    <a:srgbClr val="C0C0C0"/>
                  </a:outerShdw>
                </a:effectLst>
              </a:rPr>
              <a:t> </a:t>
            </a:r>
            <a:r>
              <a:rPr lang="en-US" sz="2000" b="1" dirty="0" smtClean="0">
                <a:effectLst>
                  <a:outerShdw blurRad="38100" dist="38100" dir="2700000" algn="tl">
                    <a:srgbClr val="C0C0C0"/>
                  </a:outerShdw>
                </a:effectLst>
              </a:rPr>
              <a:t>(by way of Hirohito)</a:t>
            </a:r>
            <a:endParaRPr lang="en-US" b="1" dirty="0">
              <a:effectLst>
                <a:outerShdw blurRad="38100" dist="38100" dir="2700000" algn="tl">
                  <a:srgbClr val="C0C0C0"/>
                </a:outerShdw>
              </a:effectLst>
            </a:endParaRPr>
          </a:p>
        </p:txBody>
      </p:sp>
      <p:pic>
        <p:nvPicPr>
          <p:cNvPr id="11267" name="Picture 3" descr="0058_l"/>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55600" y="1285875"/>
            <a:ext cx="322738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p:cNvSpPr txBox="1">
            <a:spLocks noChangeArrowheads="1"/>
          </p:cNvSpPr>
          <p:nvPr/>
        </p:nvSpPr>
        <p:spPr bwMode="auto">
          <a:xfrm>
            <a:off x="4295775" y="1838325"/>
            <a:ext cx="4422775" cy="4546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hangingPunct="0">
              <a:lnSpc>
                <a:spcPct val="93000"/>
              </a:lnSpc>
              <a:spcBef>
                <a:spcPct val="50000"/>
              </a:spcBef>
              <a:buClr>
                <a:srgbClr val="000000"/>
              </a:buClr>
              <a:buSzPct val="100000"/>
              <a:buFont typeface="Times New Roman" pitchFamily="18" charset="0"/>
              <a:buNone/>
            </a:pPr>
            <a:r>
              <a:rPr lang="en-US" sz="1600" b="1"/>
              <a:t>Country: </a:t>
            </a:r>
            <a:r>
              <a:rPr lang="en-US" sz="1600"/>
              <a:t>Japan</a:t>
            </a:r>
            <a:endParaRPr lang="en-US" sz="1600" b="1"/>
          </a:p>
          <a:p>
            <a:pPr hangingPunct="0">
              <a:lnSpc>
                <a:spcPct val="93000"/>
              </a:lnSpc>
              <a:spcBef>
                <a:spcPct val="50000"/>
              </a:spcBef>
              <a:buClr>
                <a:srgbClr val="000000"/>
              </a:buClr>
              <a:buSzPct val="100000"/>
              <a:buFont typeface="Times New Roman" pitchFamily="18" charset="0"/>
              <a:buNone/>
            </a:pPr>
            <a:r>
              <a:rPr lang="en-US" sz="1600" b="1"/>
              <a:t>Type of Government:</a:t>
            </a:r>
            <a:r>
              <a:rPr lang="en-US" sz="1600"/>
              <a:t> Militarism</a:t>
            </a:r>
            <a:endParaRPr lang="en-US" sz="1600" b="1"/>
          </a:p>
          <a:p>
            <a:pPr hangingPunct="0">
              <a:lnSpc>
                <a:spcPct val="93000"/>
              </a:lnSpc>
              <a:spcBef>
                <a:spcPct val="50000"/>
              </a:spcBef>
              <a:buClr>
                <a:srgbClr val="000000"/>
              </a:buClr>
              <a:buSzPct val="100000"/>
              <a:buFont typeface="Times New Roman" pitchFamily="18" charset="0"/>
              <a:buNone/>
            </a:pPr>
            <a:r>
              <a:rPr lang="en-US" sz="1600" b="1"/>
              <a:t>Goals and Ideas:</a:t>
            </a:r>
          </a:p>
          <a:p>
            <a:pPr lvl="1" hangingPunct="0">
              <a:lnSpc>
                <a:spcPct val="93000"/>
              </a:lnSpc>
              <a:spcBef>
                <a:spcPct val="50000"/>
              </a:spcBef>
              <a:buClr>
                <a:srgbClr val="000000"/>
              </a:buClr>
              <a:buSzPct val="100000"/>
              <a:buFont typeface="Times New Roman" pitchFamily="18" charset="0"/>
              <a:buChar char="•"/>
            </a:pPr>
            <a:r>
              <a:rPr lang="en-US" sz="1600"/>
              <a:t>Though Japan had an emperor, the military had taken control of the government</a:t>
            </a:r>
          </a:p>
          <a:p>
            <a:pPr lvl="1" hangingPunct="0">
              <a:lnSpc>
                <a:spcPct val="93000"/>
              </a:lnSpc>
              <a:spcBef>
                <a:spcPct val="50000"/>
              </a:spcBef>
              <a:buClr>
                <a:srgbClr val="000000"/>
              </a:buClr>
              <a:buSzPct val="100000"/>
              <a:buFont typeface="Times New Roman" pitchFamily="18" charset="0"/>
              <a:buChar char="•"/>
            </a:pPr>
            <a:r>
              <a:rPr lang="en-US" sz="1600"/>
              <a:t>Emperor Hirohito could not stand up to the powerful generals, but he was worshipped by the people, who often fought in his name</a:t>
            </a:r>
          </a:p>
          <a:p>
            <a:pPr lvl="1" hangingPunct="0">
              <a:lnSpc>
                <a:spcPct val="93000"/>
              </a:lnSpc>
              <a:spcBef>
                <a:spcPct val="50000"/>
              </a:spcBef>
              <a:buClr>
                <a:srgbClr val="000000"/>
              </a:buClr>
              <a:buSzPct val="100000"/>
              <a:buFont typeface="Times New Roman" pitchFamily="18" charset="0"/>
              <a:buChar char="•"/>
            </a:pPr>
            <a:r>
              <a:rPr lang="en-US" sz="1600"/>
              <a:t>Industrialization of Japan, lending to a drive for raw materials – how do you get raw materials?  IMPERIALISM</a:t>
            </a:r>
          </a:p>
          <a:p>
            <a:pPr lvl="1" hangingPunct="0">
              <a:lnSpc>
                <a:spcPct val="93000"/>
              </a:lnSpc>
              <a:spcBef>
                <a:spcPct val="50000"/>
              </a:spcBef>
              <a:buClr>
                <a:srgbClr val="000000"/>
              </a:buClr>
              <a:buSzPct val="100000"/>
              <a:buFont typeface="Times New Roman" pitchFamily="18" charset="0"/>
              <a:buChar char="•"/>
            </a:pPr>
            <a:r>
              <a:rPr lang="en-US" sz="1600"/>
              <a:t>Invasion of Korea, Manchuria, and the rest of China (the League of Nations did nothing)</a:t>
            </a:r>
          </a:p>
        </p:txBody>
      </p:sp>
      <p:pic>
        <p:nvPicPr>
          <p:cNvPr id="11269" name="Picture 5" descr="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913" y="3843338"/>
            <a:ext cx="1562100" cy="2351087"/>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355600" y="5848350"/>
            <a:ext cx="2765425" cy="238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hangingPunct="0">
              <a:lnSpc>
                <a:spcPct val="93000"/>
              </a:lnSpc>
              <a:spcBef>
                <a:spcPct val="50000"/>
              </a:spcBef>
              <a:buClr>
                <a:srgbClr val="000000"/>
              </a:buClr>
              <a:buSzPct val="100000"/>
              <a:buFont typeface="Times New Roman" pitchFamily="18" charset="0"/>
              <a:buNone/>
            </a:pPr>
            <a:r>
              <a:rPr lang="en-US" sz="1100" b="1"/>
              <a:t>Hideki Tojo, Military Leader of Japan</a:t>
            </a:r>
          </a:p>
        </p:txBody>
      </p:sp>
      <p:sp>
        <p:nvSpPr>
          <p:cNvPr id="11271" name="Text Box 7"/>
          <p:cNvSpPr txBox="1">
            <a:spLocks noChangeArrowheads="1"/>
          </p:cNvSpPr>
          <p:nvPr/>
        </p:nvSpPr>
        <p:spPr bwMode="auto">
          <a:xfrm>
            <a:off x="2774950" y="6262688"/>
            <a:ext cx="2073275" cy="238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itchFamily="34" charset="0"/>
              </a:defRPr>
            </a:lvl1pPr>
            <a:lvl2pPr marL="414338" defTabSz="828675">
              <a:defRPr>
                <a:solidFill>
                  <a:schemeClr val="tx1"/>
                </a:solidFill>
                <a:latin typeface="Arial" pitchFamily="34" charset="0"/>
              </a:defRPr>
            </a:lvl2pPr>
            <a:lvl3pPr marL="828675" defTabSz="828675">
              <a:defRPr>
                <a:solidFill>
                  <a:schemeClr val="tx1"/>
                </a:solidFill>
                <a:latin typeface="Arial" pitchFamily="34" charset="0"/>
              </a:defRPr>
            </a:lvl3pPr>
            <a:lvl4pPr marL="1244600" defTabSz="828675">
              <a:defRPr>
                <a:solidFill>
                  <a:schemeClr val="tx1"/>
                </a:solidFill>
                <a:latin typeface="Arial" pitchFamily="34" charset="0"/>
              </a:defRPr>
            </a:lvl4pPr>
            <a:lvl5pPr marL="1658938" defTabSz="828675">
              <a:defRPr>
                <a:solidFill>
                  <a:schemeClr val="tx1"/>
                </a:solidFill>
                <a:latin typeface="Arial" pitchFamily="34" charset="0"/>
              </a:defRPr>
            </a:lvl5pPr>
            <a:lvl6pPr marL="2116138" defTabSz="828675" fontAlgn="base">
              <a:spcBef>
                <a:spcPct val="0"/>
              </a:spcBef>
              <a:spcAft>
                <a:spcPct val="0"/>
              </a:spcAft>
              <a:defRPr>
                <a:solidFill>
                  <a:schemeClr val="tx1"/>
                </a:solidFill>
                <a:latin typeface="Arial" pitchFamily="34" charset="0"/>
              </a:defRPr>
            </a:lvl6pPr>
            <a:lvl7pPr marL="2573338" defTabSz="828675" fontAlgn="base">
              <a:spcBef>
                <a:spcPct val="0"/>
              </a:spcBef>
              <a:spcAft>
                <a:spcPct val="0"/>
              </a:spcAft>
              <a:defRPr>
                <a:solidFill>
                  <a:schemeClr val="tx1"/>
                </a:solidFill>
                <a:latin typeface="Arial" pitchFamily="34" charset="0"/>
              </a:defRPr>
            </a:lvl7pPr>
            <a:lvl8pPr marL="3030538" defTabSz="828675" fontAlgn="base">
              <a:spcBef>
                <a:spcPct val="0"/>
              </a:spcBef>
              <a:spcAft>
                <a:spcPct val="0"/>
              </a:spcAft>
              <a:defRPr>
                <a:solidFill>
                  <a:schemeClr val="tx1"/>
                </a:solidFill>
                <a:latin typeface="Arial" pitchFamily="34" charset="0"/>
              </a:defRPr>
            </a:lvl8pPr>
            <a:lvl9pPr marL="3487738" defTabSz="828675" fontAlgn="base">
              <a:spcBef>
                <a:spcPct val="0"/>
              </a:spcBef>
              <a:spcAft>
                <a:spcPct val="0"/>
              </a:spcAft>
              <a:defRPr>
                <a:solidFill>
                  <a:schemeClr val="tx1"/>
                </a:solidFill>
                <a:latin typeface="Arial" pitchFamily="34" charset="0"/>
              </a:defRPr>
            </a:lvl9pPr>
          </a:lstStyle>
          <a:p>
            <a:pPr hangingPunct="0">
              <a:lnSpc>
                <a:spcPct val="93000"/>
              </a:lnSpc>
              <a:spcBef>
                <a:spcPct val="50000"/>
              </a:spcBef>
              <a:buClr>
                <a:srgbClr val="000000"/>
              </a:buClr>
              <a:buSzPct val="100000"/>
              <a:buFont typeface="Times New Roman" pitchFamily="18" charset="0"/>
              <a:buNone/>
            </a:pPr>
            <a:r>
              <a:rPr lang="en-US" sz="1100" b="1"/>
              <a:t>Hirohito, Emperor of Japan</a:t>
            </a:r>
          </a:p>
        </p:txBody>
      </p:sp>
      <p:pic>
        <p:nvPicPr>
          <p:cNvPr id="8" name="Picture 9" descr="http://www.japanorama.com/images/navy_army_ww2_fla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228600"/>
            <a:ext cx="1546752" cy="1000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2210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2.  Subordination to the State</a:t>
            </a:r>
            <a:endParaRPr lang="en-US" dirty="0"/>
          </a:p>
        </p:txBody>
      </p:sp>
      <p:sp>
        <p:nvSpPr>
          <p:cNvPr id="7" name="Content Placeholder 6"/>
          <p:cNvSpPr>
            <a:spLocks noGrp="1"/>
          </p:cNvSpPr>
          <p:nvPr>
            <p:ph idx="1"/>
          </p:nvPr>
        </p:nvSpPr>
        <p:spPr>
          <a:xfrm>
            <a:off x="1752600" y="1447800"/>
            <a:ext cx="6705600" cy="4953000"/>
          </a:xfrm>
        </p:spPr>
        <p:txBody>
          <a:bodyPr/>
          <a:lstStyle/>
          <a:p>
            <a:pPr eaLnBrk="1" hangingPunct="1"/>
            <a:r>
              <a:rPr lang="en-US" dirty="0" smtClean="0"/>
              <a:t>Fascism seeks forcibly to subordinate ALL aspects of society to its vision of organic community [usually through a totalitarian state].</a:t>
            </a:r>
          </a:p>
          <a:p>
            <a:pPr eaLnBrk="1" hangingPunct="1"/>
            <a:r>
              <a:rPr lang="en-US" dirty="0" smtClean="0"/>
              <a:t>It uses organized violence to suppress opposition.</a:t>
            </a:r>
          </a:p>
          <a:p>
            <a:pPr marL="746125" lvl="1" indent="0" eaLnBrk="1" hangingPunct="1">
              <a:buNone/>
            </a:pP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3. Cult of State Worship</a:t>
            </a:r>
            <a:endParaRPr lang="en-US" dirty="0"/>
          </a:p>
        </p:txBody>
      </p:sp>
      <p:sp>
        <p:nvSpPr>
          <p:cNvPr id="7" name="Content Placeholder 6"/>
          <p:cNvSpPr>
            <a:spLocks noGrp="1"/>
          </p:cNvSpPr>
          <p:nvPr>
            <p:ph idx="1"/>
          </p:nvPr>
        </p:nvSpPr>
        <p:spPr>
          <a:xfrm>
            <a:off x="1752600" y="1676400"/>
            <a:ext cx="6629400" cy="3886200"/>
          </a:xfrm>
        </p:spPr>
        <p:txBody>
          <a:bodyPr/>
          <a:lstStyle/>
          <a:p>
            <a:pPr eaLnBrk="1" hangingPunct="1"/>
            <a:r>
              <a:rPr lang="en-US" smtClean="0"/>
              <a:t>The individual had no significance except as a member of the state.</a:t>
            </a:r>
            <a:br>
              <a:rPr lang="en-US" smtClean="0"/>
            </a:br>
            <a:endParaRPr lang="en-US" smtClean="0"/>
          </a:p>
          <a:p>
            <a:pPr eaLnBrk="1" hangingPunct="1"/>
            <a:r>
              <a:rPr lang="en-US" smtClean="0"/>
              <a:t>The fascists were taught:</a:t>
            </a:r>
          </a:p>
          <a:p>
            <a:pPr lvl="1" eaLnBrk="1" hangingPunct="1"/>
            <a:r>
              <a:rPr lang="en-US" i="1" smtClean="0"/>
              <a:t>Credere!</a:t>
            </a:r>
            <a:r>
              <a:rPr lang="en-US" smtClean="0"/>
              <a:t>  [to believe]</a:t>
            </a:r>
          </a:p>
          <a:p>
            <a:pPr lvl="1" eaLnBrk="1" hangingPunct="1"/>
            <a:r>
              <a:rPr lang="en-US" i="1" smtClean="0"/>
              <a:t>Obbedire!</a:t>
            </a:r>
            <a:r>
              <a:rPr lang="en-US" smtClean="0"/>
              <a:t>  [to obey]</a:t>
            </a:r>
          </a:p>
          <a:p>
            <a:pPr lvl="1" eaLnBrk="1" hangingPunct="1"/>
            <a:r>
              <a:rPr lang="en-US" i="1" smtClean="0"/>
              <a:t>Combattere!</a:t>
            </a:r>
            <a:r>
              <a:rPr lang="en-US" smtClean="0"/>
              <a:t>  [to fight]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20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left)">
                                      <p:cBhvr>
                                        <p:cTn id="20" dur="2000"/>
                                        <p:tgtEl>
                                          <p:spTgt spid="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4.  The Myth of Rebirth</a:t>
            </a:r>
            <a:endParaRPr lang="en-US" dirty="0"/>
          </a:p>
        </p:txBody>
      </p:sp>
      <p:sp>
        <p:nvSpPr>
          <p:cNvPr id="7" name="Content Placeholder 6"/>
          <p:cNvSpPr>
            <a:spLocks noGrp="1"/>
          </p:cNvSpPr>
          <p:nvPr>
            <p:ph idx="1"/>
          </p:nvPr>
        </p:nvSpPr>
        <p:spPr>
          <a:xfrm>
            <a:off x="1676400" y="1371600"/>
            <a:ext cx="7010400" cy="5334000"/>
          </a:xfrm>
        </p:spPr>
        <p:txBody>
          <a:bodyPr/>
          <a:lstStyle/>
          <a:p>
            <a:pPr eaLnBrk="1" hangingPunct="1"/>
            <a:r>
              <a:rPr lang="en-US" dirty="0" smtClean="0"/>
              <a:t>The “phoenix rising up from the ashes.”</a:t>
            </a:r>
          </a:p>
          <a:p>
            <a:pPr eaLnBrk="1" hangingPunct="1"/>
            <a:endParaRPr lang="en-US" dirty="0" smtClean="0"/>
          </a:p>
          <a:p>
            <a:pPr eaLnBrk="1" hangingPunct="1"/>
            <a:r>
              <a:rPr lang="en-US" dirty="0" smtClean="0"/>
              <a:t>Emphasis on a national or racial rebirth after a period of decline or destruction.</a:t>
            </a:r>
          </a:p>
          <a:p>
            <a:pPr eaLnBrk="1" hangingPunct="1"/>
            <a:endParaRPr lang="en-US" dirty="0" smtClean="0"/>
          </a:p>
          <a:p>
            <a:pPr eaLnBrk="1" hangingPunct="1"/>
            <a:r>
              <a:rPr lang="en-US" dirty="0" smtClean="0"/>
              <a:t>Seeks to purge “alien” forces and groups that threaten the organic community.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77200" cy="715962"/>
          </a:xfrm>
        </p:spPr>
        <p:txBody>
          <a:bodyPr/>
          <a:lstStyle/>
          <a:p>
            <a:pPr eaLnBrk="1" hangingPunct="1">
              <a:defRPr/>
            </a:pPr>
            <a:r>
              <a:rPr lang="en-US" dirty="0" smtClean="0"/>
              <a:t>5.  Militarism</a:t>
            </a:r>
            <a:endParaRPr lang="en-US" dirty="0"/>
          </a:p>
        </p:txBody>
      </p:sp>
      <p:pic>
        <p:nvPicPr>
          <p:cNvPr id="12291" name="Picture 8" descr="mussol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2466975" cy="2581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10" descr="mussol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724400"/>
            <a:ext cx="2057400" cy="1647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12" descr="mussoli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95400"/>
            <a:ext cx="24892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4" name="Picture 9" descr="fascist yout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191000"/>
            <a:ext cx="2381250" cy="2305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1912</Words>
  <Application>Microsoft Office PowerPoint</Application>
  <PresentationFormat>On-screen Show (4:3)</PresentationFormat>
  <Paragraphs>260</Paragraphs>
  <Slides>52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Algerian</vt:lpstr>
      <vt:lpstr>Arial</vt:lpstr>
      <vt:lpstr>Arial Black</vt:lpstr>
      <vt:lpstr>Athenian</vt:lpstr>
      <vt:lpstr>Calibri</vt:lpstr>
      <vt:lpstr>Comic Sans MS</vt:lpstr>
      <vt:lpstr>Impact</vt:lpstr>
      <vt:lpstr>Showcard Gothic</vt:lpstr>
      <vt:lpstr>Times New Roman</vt:lpstr>
      <vt:lpstr>Wingdings</vt:lpstr>
      <vt:lpstr>Office Theme</vt:lpstr>
      <vt:lpstr>PowerPoint Presentation</vt:lpstr>
      <vt:lpstr>A Definition of Fascism</vt:lpstr>
      <vt:lpstr>The Fasces Symbol</vt:lpstr>
      <vt:lpstr>PowerPoint Presentation</vt:lpstr>
      <vt:lpstr>1. Ideology</vt:lpstr>
      <vt:lpstr>2.  Subordination to the State</vt:lpstr>
      <vt:lpstr>3. Cult of State Worship</vt:lpstr>
      <vt:lpstr>4.  The Myth of Rebirth</vt:lpstr>
      <vt:lpstr>5.  Militarism</vt:lpstr>
      <vt:lpstr>6. Rampant Sexism</vt:lpstr>
      <vt:lpstr>7.  Identification of Enemies or Scapegoats as a Unifying Cause</vt:lpstr>
      <vt:lpstr>Jews Are the Enemy! (A common foe?)</vt:lpstr>
      <vt:lpstr>8. Disdain for the Recognition of Human Rights</vt:lpstr>
      <vt:lpstr>9. Religion &amp; Government Are Intertwined</vt:lpstr>
      <vt:lpstr>10. Disdain for Intellectuals  &amp; for the Arts</vt:lpstr>
      <vt:lpstr>11. Rampant Cronyism &amp; Corruption</vt:lpstr>
      <vt:lpstr>12. Fraudulent Elections</vt:lpstr>
      <vt:lpstr>13. Controlled Mass Media</vt:lpstr>
      <vt:lpstr>14. Labor Power is Suppressed; Corporate Power is Protected</vt:lpstr>
      <vt:lpstr>PowerPoint Presentation</vt:lpstr>
      <vt:lpstr>Immediate Post-WW I Italy</vt:lpstr>
      <vt:lpstr>Immediate Post-WW I Italy</vt:lpstr>
      <vt:lpstr>Benito Mussolini (1883-1945)</vt:lpstr>
      <vt:lpstr>Benito Mussolini (1883-1945)</vt:lpstr>
      <vt:lpstr>Benito Mussolini (1883-1945)</vt:lpstr>
      <vt:lpstr>Mussolini Comes to Power</vt:lpstr>
      <vt:lpstr>Mussolini Forms a Government</vt:lpstr>
      <vt:lpstr>The Fascists Consolidate Power (1925-1931)</vt:lpstr>
      <vt:lpstr>PowerPoint Presentation</vt:lpstr>
      <vt:lpstr>The Fascist Family</vt:lpstr>
      <vt:lpstr>Education</vt:lpstr>
      <vt:lpstr>Emphasis on Physical Fitness</vt:lpstr>
      <vt:lpstr>Anti-Semitism</vt:lpstr>
      <vt:lpstr>Mussolini Was Hitler’s Role Model</vt:lpstr>
      <vt:lpstr>PowerPoint Presentation</vt:lpstr>
      <vt:lpstr>Fascism in Germany comes about</vt:lpstr>
      <vt:lpstr>Hitler works to come to power</vt:lpstr>
      <vt:lpstr>First Attempt = Failure</vt:lpstr>
      <vt:lpstr>PowerPoint Presentation</vt:lpstr>
      <vt:lpstr>Gains control--- and takes more power</vt:lpstr>
      <vt:lpstr>The Enabling ACT</vt:lpstr>
      <vt:lpstr>THE ENABLING ACT GAVE HITLER THE POWER TO MAKE HIS OWN LAWS. SO, HE BANNED ALL OTHER POLITICAL PARTIES! </vt:lpstr>
      <vt:lpstr>The night of LONG Knives</vt:lpstr>
      <vt:lpstr>PowerPoint Presentation</vt:lpstr>
      <vt:lpstr>PowerPoint Presentation</vt:lpstr>
      <vt:lpstr>RECAP  !!</vt:lpstr>
      <vt:lpstr>PowerPoint Presentation</vt:lpstr>
      <vt:lpstr>Joseph Stalin 1924</vt:lpstr>
      <vt:lpstr>Benito Mussolini 1922</vt:lpstr>
      <vt:lpstr>Adolf Hitler 1933</vt:lpstr>
      <vt:lpstr>PLUS 1 MORE</vt:lpstr>
      <vt:lpstr>Hideki Tojo (by way of Hirohito)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Italian Fascism</dc:subject>
  <dc:creator>Susan M. Pojer</dc:creator>
  <cp:keywords>Italian fascism, fascism, PowerPoint</cp:keywords>
  <dc:description>Horace Greeley HS
Chappaqua, NY</dc:description>
  <cp:lastModifiedBy>Guill Strougo</cp:lastModifiedBy>
  <cp:revision>60</cp:revision>
  <dcterms:created xsi:type="dcterms:W3CDTF">2007-04-22T21:42:57Z</dcterms:created>
  <dcterms:modified xsi:type="dcterms:W3CDTF">2014-04-14T14:54:49Z</dcterms:modified>
</cp:coreProperties>
</file>