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11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21" r:id="rId10"/>
    <p:sldId id="312" r:id="rId11"/>
    <p:sldId id="313" r:id="rId12"/>
    <p:sldId id="314" r:id="rId13"/>
    <p:sldId id="315" r:id="rId14"/>
    <p:sldId id="316" r:id="rId15"/>
    <p:sldId id="317" r:id="rId16"/>
    <p:sldId id="322" r:id="rId17"/>
    <p:sldId id="318" r:id="rId18"/>
    <p:sldId id="323" r:id="rId19"/>
    <p:sldId id="319" r:id="rId20"/>
    <p:sldId id="324" r:id="rId21"/>
    <p:sldId id="320" r:id="rId22"/>
    <p:sldId id="32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5159" autoAdjust="0"/>
  </p:normalViewPr>
  <p:slideViewPr>
    <p:cSldViewPr>
      <p:cViewPr>
        <p:scale>
          <a:sx n="70" d="100"/>
          <a:sy n="70" d="100"/>
        </p:scale>
        <p:origin x="-486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009E9-24E0-46CE-87FC-6DD7D867A2CB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2508F-876C-4A6B-A10C-F7C7C5246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4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Inductive Example: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2508F-876C-4A6B-A10C-F7C7C52461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2C88-C635-42CE-9AB4-353D004BA229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8DF6-491F-49FD-B858-26819676B3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2C88-C635-42CE-9AB4-353D004BA229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8DF6-491F-49FD-B858-2681967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2C88-C635-42CE-9AB4-353D004BA229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8DF6-491F-49FD-B858-2681967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2C88-C635-42CE-9AB4-353D004BA229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8DF6-491F-49FD-B858-2681967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2C88-C635-42CE-9AB4-353D004BA229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068DF6-491F-49FD-B858-2681967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2C88-C635-42CE-9AB4-353D004BA229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8DF6-491F-49FD-B858-2681967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2C88-C635-42CE-9AB4-353D004BA229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8DF6-491F-49FD-B858-2681967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2C88-C635-42CE-9AB4-353D004BA229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8DF6-491F-49FD-B858-2681967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2C88-C635-42CE-9AB4-353D004BA229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8DF6-491F-49FD-B858-2681967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2C88-C635-42CE-9AB4-353D004BA229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8DF6-491F-49FD-B858-2681967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2C88-C635-42CE-9AB4-353D004BA229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68DF6-491F-49FD-B858-2681967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5D2C88-C635-42CE-9AB4-353D004BA229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068DF6-491F-49FD-B858-2681967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k5E-CrE1zg&amp;safety_mode=true&amp;persist_safety_mode=1&amp;safe=activ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jwPc0kK9VH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 of Exploration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5.3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828800" y="3048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sng"/>
              <a:t>THE SCIENTIFIC REVOLUTION</a:t>
            </a:r>
          </a:p>
        </p:txBody>
      </p:sp>
      <p:pic>
        <p:nvPicPr>
          <p:cNvPr id="12291" name="Picture 3" descr="coperni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61722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0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828800" y="381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sng"/>
              <a:t>THE SCIENTIFIC REVOLUTION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5791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/>
              <a:t>CREATION OF A NEW WORLDVIEW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396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Ø"/>
            </a:pPr>
            <a:r>
              <a:rPr lang="en-US" sz="2400" b="0"/>
              <a:t> </a:t>
            </a:r>
            <a:r>
              <a:rPr lang="en-US"/>
              <a:t>Questioning of old knowledge &amp; assumptions</a:t>
            </a:r>
            <a:endParaRPr lang="en-US" sz="2400" b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3400" y="2971800"/>
            <a:ext cx="4419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Ø"/>
            </a:pPr>
            <a:r>
              <a:rPr lang="en-US"/>
              <a:t> </a:t>
            </a:r>
            <a:r>
              <a:rPr lang="en-US" u="sng"/>
              <a:t>Gradual</a:t>
            </a:r>
            <a:r>
              <a:rPr lang="en-US"/>
              <a:t> replacement of religious &amp; superstition presumptions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3400" y="419100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Ø"/>
            </a:pPr>
            <a:r>
              <a:rPr lang="en-US"/>
              <a:t> </a:t>
            </a:r>
            <a:r>
              <a:rPr lang="en-US" u="sng"/>
              <a:t>Gradual</a:t>
            </a:r>
            <a:r>
              <a:rPr lang="en-US"/>
              <a:t> rise of science &amp; reason</a:t>
            </a:r>
          </a:p>
        </p:txBody>
      </p:sp>
      <p:pic>
        <p:nvPicPr>
          <p:cNvPr id="3080" name="Picture 8" descr="17thCUnive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9624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3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autoUpdateAnimBg="0"/>
      <p:bldP spid="307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828800" y="457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sng"/>
              <a:t>THE SCIENTIFIC REVOLUTION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7391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/>
              <a:t>NEW DIRECTIONS IN ASTRONOMY &amp; PHYSICS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43434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Ø"/>
            </a:pPr>
            <a:r>
              <a:rPr lang="en-US"/>
              <a:t>Geocentric Theory-Earth-centered view of the Universe </a:t>
            </a:r>
            <a:endParaRPr lang="en-US" b="0"/>
          </a:p>
          <a:p>
            <a:pPr eaLnBrk="1" hangingPunct="1">
              <a:spcBef>
                <a:spcPct val="50000"/>
              </a:spcBef>
              <a:buFont typeface="Wingdings" pitchFamily="-111" charset="2"/>
              <a:buChar char="Ø"/>
            </a:pPr>
            <a:r>
              <a:rPr lang="en-US"/>
              <a:t> Idea began by  Aristotle</a:t>
            </a:r>
          </a:p>
          <a:p>
            <a:pPr eaLnBrk="1" hangingPunct="1">
              <a:spcBef>
                <a:spcPct val="50000"/>
              </a:spcBef>
              <a:buFont typeface="Wingdings" pitchFamily="-111" charset="2"/>
              <a:buChar char="Ø"/>
            </a:pPr>
            <a:r>
              <a:rPr lang="en-US"/>
              <a:t>Ptolemy- Expanded this theory</a:t>
            </a:r>
          </a:p>
          <a:p>
            <a:pPr eaLnBrk="1" hangingPunct="1">
              <a:spcBef>
                <a:spcPct val="50000"/>
              </a:spcBef>
            </a:pPr>
            <a:endParaRPr lang="en-US" b="0"/>
          </a:p>
        </p:txBody>
      </p:sp>
      <p:pic>
        <p:nvPicPr>
          <p:cNvPr id="4104" name="Picture 8" descr="ptol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43434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copernicust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905000"/>
            <a:ext cx="4416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http://kenoath.files.wordpress.com/2009/03/ptolem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86200"/>
            <a:ext cx="233838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2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200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>NEW DIRECTIONS IN ASTRONOMY &amp; PHYSICS</a:t>
            </a:r>
            <a:r>
              <a:rPr lang="en-US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  <a:t/>
            </a:r>
            <a:br>
              <a:rPr lang="en-US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</a:rPr>
            </a:br>
            <a:endParaRPr lang="en-US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a typeface="+mj-ea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3434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 </a:t>
            </a:r>
            <a:r>
              <a:rPr lang="en-US" sz="2200" u="sng" smtClean="0"/>
              <a:t>NICOLAUS COPERNICUS</a:t>
            </a:r>
            <a:r>
              <a:rPr lang="en-US" sz="2200" smtClean="0"/>
              <a:t> (1473-1543): </a:t>
            </a:r>
          </a:p>
          <a:p>
            <a:pPr eaLnBrk="1" hangingPunct="1"/>
            <a:r>
              <a:rPr lang="en-US" sz="2200" smtClean="0"/>
              <a:t>Heliocentric Theory-Sun-centered view of the Universe</a:t>
            </a:r>
          </a:p>
          <a:p>
            <a:pPr eaLnBrk="1" hangingPunct="1"/>
            <a:endParaRPr lang="en-US" sz="2200" u="sng" smtClean="0">
              <a:cs typeface="Times New Roman" pitchFamily="-111" charset="0"/>
            </a:endParaRPr>
          </a:p>
          <a:p>
            <a:pPr eaLnBrk="1" hangingPunct="1"/>
            <a:endParaRPr lang="en-US" sz="2200" u="sng" smtClean="0">
              <a:cs typeface="Times New Roman" pitchFamily="-111" charset="0"/>
            </a:endParaRPr>
          </a:p>
          <a:p>
            <a:pPr eaLnBrk="1" hangingPunct="1"/>
            <a:r>
              <a:rPr lang="en-US" sz="2200" u="sng" smtClean="0">
                <a:cs typeface="Times New Roman" pitchFamily="-111" charset="0"/>
              </a:rPr>
              <a:t>JOHANNES KEPLER</a:t>
            </a:r>
            <a:r>
              <a:rPr lang="en-US" sz="2200" smtClean="0">
                <a:cs typeface="Times New Roman" pitchFamily="-111" charset="0"/>
              </a:rPr>
              <a:t>, (1571-1630): Elliptical planetary movement</a:t>
            </a:r>
            <a:endParaRPr lang="en-US" sz="2200" smtClean="0"/>
          </a:p>
        </p:txBody>
      </p:sp>
      <p:pic>
        <p:nvPicPr>
          <p:cNvPr id="15364" name="Picture 5" descr="http://timesonline.typepad.com/.a/6a00d83451586c69e201156fc96e50970c-4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581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http://www.etsu.edu/physics/etsuobs/starprty/032099bg/kep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170113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29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828800" y="457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sng"/>
              <a:t>THE SCIENTIFIC REVOLUTION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7391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/>
              <a:t>NEW DIRECTIONS IN ASTRONOMY &amp; PHYSICS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38200" y="1981200"/>
            <a:ext cx="3581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Ø"/>
            </a:pPr>
            <a:r>
              <a:rPr lang="en-US" sz="2400" b="0"/>
              <a:t> </a:t>
            </a:r>
            <a:r>
              <a:rPr lang="en-US" u="sng">
                <a:cs typeface="Times New Roman" pitchFamily="-111" charset="0"/>
              </a:rPr>
              <a:t>GALILEO GALILEI</a:t>
            </a:r>
            <a:r>
              <a:rPr lang="en-US" b="0">
                <a:cs typeface="Times New Roman" pitchFamily="-111" charset="0"/>
              </a:rPr>
              <a:t> </a:t>
            </a:r>
            <a:r>
              <a:rPr lang="en-US">
                <a:cs typeface="Times New Roman" pitchFamily="-111" charset="0"/>
              </a:rPr>
              <a:t>(1564-1642)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19200" y="281940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§"/>
            </a:pPr>
            <a:r>
              <a:rPr lang="en-US"/>
              <a:t> Constructed first telescope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19200" y="365760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§"/>
            </a:pPr>
            <a:r>
              <a:rPr lang="en-US"/>
              <a:t> Described motion of bodies on earth</a:t>
            </a:r>
            <a:endParaRPr lang="en-US">
              <a:cs typeface="Times New Roman" pitchFamily="-111" charset="0"/>
            </a:endParaRPr>
          </a:p>
        </p:txBody>
      </p:sp>
      <p:pic>
        <p:nvPicPr>
          <p:cNvPr id="5130" name="Picture 10" descr="Galileotele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3449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31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utoUpdateAnimBg="0"/>
      <p:bldP spid="512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828800" y="457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sng"/>
              <a:t>THE SCIENTIFIC REVOLUTION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4267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>
                <a:cs typeface="Times New Roman" pitchFamily="-111" charset="0"/>
              </a:rPr>
              <a:t>PHILOSOPHICAL THOUGHT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Ø"/>
            </a:pPr>
            <a:r>
              <a:rPr lang="en-US" sz="2400" b="0"/>
              <a:t> </a:t>
            </a:r>
            <a:r>
              <a:rPr lang="en-US" u="sng">
                <a:cs typeface="Times New Roman" pitchFamily="-111" charset="0"/>
              </a:rPr>
              <a:t>FRANCIS BACON</a:t>
            </a:r>
            <a:r>
              <a:rPr lang="en-US">
                <a:cs typeface="Times New Roman" pitchFamily="-111" charset="0"/>
              </a:rPr>
              <a:t> (1561-1626)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2590800"/>
            <a:ext cx="4114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§"/>
            </a:pPr>
            <a:r>
              <a:rPr lang="en-US"/>
              <a:t> </a:t>
            </a:r>
            <a:r>
              <a:rPr lang="en-US" u="sng"/>
              <a:t>Inductive reasoning</a:t>
            </a:r>
            <a:r>
              <a:rPr lang="en-US"/>
              <a:t>: working from particular to general conclusions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14400" y="3810000"/>
            <a:ext cx="3581400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§"/>
            </a:pPr>
            <a:r>
              <a:rPr lang="en-US" dirty="0"/>
              <a:t> Empiricism &amp; scientific </a:t>
            </a:r>
            <a:r>
              <a:rPr lang="en-US" dirty="0" smtClean="0"/>
              <a:t>method</a:t>
            </a:r>
          </a:p>
          <a:p>
            <a:pPr lvl="1" eaLnBrk="1" hangingPunct="1">
              <a:spcBef>
                <a:spcPct val="50000"/>
              </a:spcBef>
              <a:buFont typeface="Wingdings" pitchFamily="-111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Empiricism</a:t>
            </a:r>
            <a:r>
              <a:rPr lang="en-US" dirty="0" smtClean="0"/>
              <a:t>: theory </a:t>
            </a:r>
            <a:r>
              <a:rPr lang="en-US" dirty="0"/>
              <a:t>of knowledge that asserts that knowledge comes only or primarily via sensory experience</a:t>
            </a:r>
            <a:endParaRPr lang="en-US" dirty="0">
              <a:cs typeface="Times New Roman" pitchFamily="-111" charset="0"/>
            </a:endParaRPr>
          </a:p>
        </p:txBody>
      </p:sp>
      <p:pic>
        <p:nvPicPr>
          <p:cNvPr id="7176" name="Picture 8" descr="ba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1600200"/>
            <a:ext cx="41592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2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  <p:bldP spid="717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en-US" dirty="0"/>
              <a:t>Here are a couple of </a:t>
            </a:r>
            <a:r>
              <a:rPr lang="en-US" dirty="0" smtClean="0"/>
              <a:t>examples:</a:t>
            </a:r>
          </a:p>
          <a:p>
            <a:r>
              <a:rPr lang="en-US" i="1" dirty="0"/>
              <a:t>Every time you eat shrimp, you get cramps. Therefore you get cramps because you eat shrimp.</a:t>
            </a:r>
            <a:r>
              <a:rPr lang="en-US" dirty="0"/>
              <a:t>"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"</a:t>
            </a:r>
            <a:r>
              <a:rPr lang="en-US" i="1" dirty="0"/>
              <a:t>Mikhail hails from Russia and Russians are tall, therefore Mikhail is tall.</a:t>
            </a:r>
            <a:r>
              <a:rPr lang="en-US" dirty="0"/>
              <a:t>"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"</a:t>
            </a:r>
            <a:r>
              <a:rPr lang="en-US" i="1" dirty="0"/>
              <a:t>When chimpanzees are exposed to rage, they tend to become violent. Humans are similar to chimpanzees, and therefore they tend to get violent when exposed to rage.</a:t>
            </a:r>
            <a:r>
              <a:rPr lang="en-US" dirty="0"/>
              <a:t>"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"</a:t>
            </a:r>
            <a:r>
              <a:rPr lang="en-US" i="1" dirty="0"/>
              <a:t>All men are mortal. Socrates is a man, and therefore he is mortal.</a:t>
            </a:r>
            <a:r>
              <a:rPr lang="en-US" dirty="0"/>
              <a:t>"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"</a:t>
            </a:r>
            <a:r>
              <a:rPr lang="en-US" i="1" dirty="0"/>
              <a:t>The women in the neighboring apartment has a shrill voice. I can hear a shrill voice from outside, therefore the women in the neighboring apartment is shouting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28800" y="457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sng"/>
              <a:t>THE SCIENTIFIC REVOLUTION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4495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>
                <a:cs typeface="Times New Roman" pitchFamily="-111" charset="0"/>
              </a:rPr>
              <a:t>PHILOSOPHICAL THOUGHT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Ø"/>
            </a:pPr>
            <a:r>
              <a:rPr lang="en-US" sz="2400" b="0"/>
              <a:t> </a:t>
            </a:r>
            <a:r>
              <a:rPr lang="en-US" u="sng">
                <a:cs typeface="Times New Roman" pitchFamily="-111" charset="0"/>
              </a:rPr>
              <a:t>RENÉ DESCARTES</a:t>
            </a:r>
            <a:r>
              <a:rPr lang="en-US">
                <a:cs typeface="Times New Roman" pitchFamily="-111" charset="0"/>
              </a:rPr>
              <a:t> (1596-1650)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62000" y="2438400"/>
            <a:ext cx="441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§"/>
            </a:pPr>
            <a:r>
              <a:rPr lang="en-US"/>
              <a:t> </a:t>
            </a:r>
            <a:r>
              <a:rPr lang="en-US" u="sng"/>
              <a:t>Geometry</a:t>
            </a:r>
            <a:r>
              <a:rPr lang="en-US"/>
              <a:t>: any algebraic formula could be plotted as curve in space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0" y="4495800"/>
            <a:ext cx="4648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§"/>
            </a:pPr>
            <a:r>
              <a:rPr lang="en-US"/>
              <a:t> </a:t>
            </a:r>
            <a:r>
              <a:rPr lang="en-US" u="sng"/>
              <a:t>Cartesian Dualism</a:t>
            </a:r>
            <a:r>
              <a:rPr lang="en-US"/>
              <a:t>: division of reality into “thinking substance” &amp; “extended substance”</a:t>
            </a:r>
            <a:endParaRPr lang="en-US">
              <a:cs typeface="Times New Roman" pitchFamily="-111" charset="0"/>
            </a:endParaRPr>
          </a:p>
        </p:txBody>
      </p:sp>
      <p:pic>
        <p:nvPicPr>
          <p:cNvPr id="8201" name="Picture 9" descr="Descartes-r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4038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62000" y="3352800"/>
            <a:ext cx="4419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§"/>
            </a:pPr>
            <a:r>
              <a:rPr lang="en-US"/>
              <a:t> </a:t>
            </a:r>
            <a:r>
              <a:rPr lang="en-US" u="sng"/>
              <a:t>Deductive Reasoning</a:t>
            </a:r>
            <a:r>
              <a:rPr lang="en-US"/>
              <a:t>: starting with general assumptions &amp; working downward</a:t>
            </a:r>
          </a:p>
        </p:txBody>
      </p:sp>
    </p:spTree>
    <p:extLst>
      <p:ext uri="{BB962C8B-B14F-4D97-AF65-F5344CB8AC3E}">
        <p14:creationId xmlns:p14="http://schemas.microsoft.com/office/powerpoint/2010/main" val="106519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utoUpdateAnimBg="0"/>
      <p:bldP spid="820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Deductive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Examples of Deductive Reasoning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All oranges are fruits</a:t>
            </a:r>
            <a:br>
              <a:rPr lang="en-US" dirty="0"/>
            </a:br>
            <a:r>
              <a:rPr lang="en-US" dirty="0"/>
              <a:t>All fruits grow on trees</a:t>
            </a:r>
            <a:br>
              <a:rPr lang="en-US" dirty="0"/>
            </a:br>
            <a:r>
              <a:rPr lang="en-US" dirty="0"/>
              <a:t>Therefore, all oranges grow on trees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All bachelors are single</a:t>
            </a:r>
            <a:br>
              <a:rPr lang="en-US" dirty="0"/>
            </a:br>
            <a:r>
              <a:rPr lang="en-US" dirty="0"/>
              <a:t>Johnny is single,</a:t>
            </a:r>
            <a:br>
              <a:rPr lang="en-US" dirty="0"/>
            </a:br>
            <a:r>
              <a:rPr lang="en-US" dirty="0"/>
              <a:t>Hence, Johnny is a bachelor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828800" y="457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sng"/>
              <a:t>THE SCIENTIFIC REVOLUTION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7391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/>
              <a:t>NEW DIRECTIONS IN ASTRONOMY &amp; PHYSICS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20574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Ø"/>
            </a:pPr>
            <a:r>
              <a:rPr lang="en-US" sz="2400" b="0"/>
              <a:t> </a:t>
            </a:r>
            <a:r>
              <a:rPr lang="en-US" u="sng">
                <a:cs typeface="Times New Roman" pitchFamily="-111" charset="0"/>
              </a:rPr>
              <a:t>ISAAC NEWTON</a:t>
            </a:r>
            <a:r>
              <a:rPr lang="en-US">
                <a:cs typeface="Times New Roman" pitchFamily="-111" charset="0"/>
              </a:rPr>
              <a:t> (1642-1727)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38200" y="2590800"/>
            <a:ext cx="441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§"/>
            </a:pPr>
            <a:r>
              <a:rPr lang="en-US"/>
              <a:t> </a:t>
            </a:r>
            <a:r>
              <a:rPr lang="en-US" u="sng"/>
              <a:t>Universal Gravitation</a:t>
            </a:r>
            <a:r>
              <a:rPr lang="en-US"/>
              <a:t>: combined laws of planetary &amp; earth motion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38200" y="350520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§"/>
            </a:pPr>
            <a:r>
              <a:rPr lang="en-US"/>
              <a:t> Numerous practical applications</a:t>
            </a:r>
            <a:endParaRPr lang="en-US">
              <a:cs typeface="Times New Roman" pitchFamily="-111" charset="0"/>
            </a:endParaRPr>
          </a:p>
        </p:txBody>
      </p:sp>
      <p:pic>
        <p:nvPicPr>
          <p:cNvPr id="6153" name="Picture 9" descr="sirisaac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9338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1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autoUpdateAnimBg="0"/>
      <p:bldP spid="615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age-of-empires.jpg"/>
            <p:cNvPicPr>
              <a:picLocks noChangeAspect="1"/>
            </p:cNvPicPr>
            <p:nvPr/>
          </p:nvPicPr>
          <p:blipFill>
            <a:blip r:embed="rId2" cstate="print">
              <a:lum bright="51000" contrast="-69000"/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 descr="AgeExpbann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144000" cy="83819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0" y="914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So now we know what the main reason, motivations…or roles the explores were working toward. (3 G’s).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102" y="2362200"/>
            <a:ext cx="878958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50800"/>
                <a:solidFill>
                  <a:schemeClr val="accent2">
                    <a:lumMod val="75000"/>
                  </a:schemeClr>
                </a:solidFill>
                <a:effectLst/>
              </a:rPr>
              <a:t>But why during this time?</a:t>
            </a:r>
          </a:p>
          <a:p>
            <a:pPr algn="ctr"/>
            <a:r>
              <a:rPr lang="en-US" sz="4800" b="1" dirty="0">
                <a:ln w="50800"/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4800" b="1" dirty="0" smtClean="0">
                <a:ln w="50800"/>
                <a:solidFill>
                  <a:schemeClr val="accent2">
                    <a:lumMod val="75000"/>
                  </a:schemeClr>
                </a:solidFill>
              </a:rPr>
              <a:t>hat allowed them to explore </a:t>
            </a:r>
          </a:p>
          <a:p>
            <a:pPr algn="ctr"/>
            <a:r>
              <a:rPr lang="en-US" sz="4800" b="1" cap="none" spc="0" dirty="0" smtClean="0">
                <a:ln w="50800"/>
                <a:solidFill>
                  <a:schemeClr val="accent2">
                    <a:lumMod val="75000"/>
                  </a:schemeClr>
                </a:solidFill>
                <a:effectLst/>
              </a:rPr>
              <a:t>Now ???</a:t>
            </a:r>
            <a:endParaRPr lang="en-US" sz="4800" b="1" cap="none" spc="0" dirty="0">
              <a:ln w="50800"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6655" y="5334000"/>
            <a:ext cx="7609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New technologies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Law of Gravitation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www.youtube.com/watch?v=Jk5E-CrE1zg&amp;safety_mode=true&amp;persist_safety_mode=1&amp;safe=active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61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828800" y="457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sng"/>
              <a:t>THE SCIENTIFIC REVOLUTION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7391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/>
              <a:t>DISCOVERIES IN OTHER SCIENCES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441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Ø"/>
            </a:pPr>
            <a:r>
              <a:rPr lang="en-US" sz="2400" b="0"/>
              <a:t> </a:t>
            </a:r>
            <a:r>
              <a:rPr lang="en-US" u="sng">
                <a:cs typeface="Times New Roman" pitchFamily="-111" charset="0"/>
              </a:rPr>
              <a:t>Botany</a:t>
            </a:r>
            <a:r>
              <a:rPr lang="en-US">
                <a:cs typeface="Times New Roman" pitchFamily="-111" charset="0"/>
              </a:rPr>
              <a:t>: new medical applications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81000" y="2895600"/>
            <a:ext cx="3810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Ø"/>
            </a:pPr>
            <a:r>
              <a:rPr lang="en-US"/>
              <a:t> </a:t>
            </a:r>
            <a:r>
              <a:rPr lang="en-US" u="sng"/>
              <a:t>Anatomy</a:t>
            </a:r>
            <a:r>
              <a:rPr lang="en-US"/>
              <a:t>: better understand of how human body worked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" y="4114800"/>
            <a:ext cx="3581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-111" charset="2"/>
              <a:buChar char="§"/>
            </a:pPr>
            <a:r>
              <a:rPr lang="en-US"/>
              <a:t> Microscope invented</a:t>
            </a:r>
          </a:p>
        </p:txBody>
      </p:sp>
      <p:pic>
        <p:nvPicPr>
          <p:cNvPr id="15368" name="Picture 8" descr="dis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483552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39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  <p:bldP spid="1536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just for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://youtu.be/jwPc0kK9VHU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age-of-empires.jpg"/>
            <p:cNvPicPr>
              <a:picLocks noChangeAspect="1"/>
            </p:cNvPicPr>
            <p:nvPr/>
          </p:nvPicPr>
          <p:blipFill>
            <a:blip r:embed="rId2" cstate="print">
              <a:lum bright="51000" contrast="-69000"/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 descr="AgeExpbann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144000" cy="83819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SSWH 10 (c)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sz="1600" i="1" dirty="0" smtClean="0">
                <a:solidFill>
                  <a:srgbClr val="7030A0"/>
                </a:solidFill>
              </a:rPr>
              <a:t>Explain the role of improved technology in European exploration; include the astrolabe.  </a:t>
            </a:r>
            <a:endParaRPr lang="en-US" sz="1600" i="1" dirty="0">
              <a:solidFill>
                <a:srgbClr val="7030A0"/>
              </a:solidFill>
            </a:endParaRPr>
          </a:p>
        </p:txBody>
      </p:sp>
      <p:pic>
        <p:nvPicPr>
          <p:cNvPr id="6" name="Picture 11" descr="HENRYNA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1905000"/>
            <a:ext cx="3776662" cy="4498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1066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PRINCE HENRY “The Navigator”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8"/>
          <p:cNvSpPr txBox="1">
            <a:spLocks noRot="1" noChangeArrowheads="1"/>
          </p:cNvSpPr>
          <p:nvPr/>
        </p:nvSpPr>
        <p:spPr>
          <a:xfrm>
            <a:off x="381000" y="1676400"/>
            <a:ext cx="4194175" cy="4498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first to encourage new ship explorations was Prince Henry of Portugal, known as “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Prince Henry the Navigator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Started an institute for seafaring and exploring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Combined ship technology learned from Islam with new European innovations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the time of his death in 1460, Portuguese had sailed as far south as the Gold Coast of West Africa</a:t>
            </a:r>
          </a:p>
        </p:txBody>
      </p:sp>
      <p:pic>
        <p:nvPicPr>
          <p:cNvPr id="21506" name="Picture 2" descr="http://wps.ablongman.com/wps/media/objects/262/268312/art/figures/KISH_12_26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-10171"/>
            <a:ext cx="4972050" cy="6868171"/>
          </a:xfrm>
          <a:prstGeom prst="rect">
            <a:avLst/>
          </a:prstGeom>
          <a:noFill/>
        </p:spPr>
      </p:pic>
      <p:sp>
        <p:nvSpPr>
          <p:cNvPr id="10" name="Up Arrow 9"/>
          <p:cNvSpPr/>
          <p:nvPr/>
        </p:nvSpPr>
        <p:spPr>
          <a:xfrm>
            <a:off x="2895600" y="3276600"/>
            <a:ext cx="304800" cy="1371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age-of-empires.jpg"/>
            <p:cNvPicPr>
              <a:picLocks noChangeAspect="1"/>
            </p:cNvPicPr>
            <p:nvPr/>
          </p:nvPicPr>
          <p:blipFill>
            <a:blip r:embed="rId2" cstate="print">
              <a:lum bright="51000" contrast="-69000"/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 descr="AgeExpbann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144000" cy="83819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SSWH 10 (c)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</a:rPr>
              <a:t>Explain the role of improved technology in European exploration; include the astrolabe.  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838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 #1- Improved Map making</a:t>
            </a:r>
            <a:endParaRPr 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828800"/>
            <a:ext cx="82296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reports of explorers and information from Arab geographers, European cartographers were able to create accurate land and sea maps.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also created maps that showed exact location.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 instruments were also developed for navigation.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age-of-empires.jpg"/>
            <p:cNvPicPr>
              <a:picLocks noChangeAspect="1"/>
            </p:cNvPicPr>
            <p:nvPr/>
          </p:nvPicPr>
          <p:blipFill>
            <a:blip r:embed="rId2" cstate="print">
              <a:lum bright="51000" contrast="-69000"/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 descr="AgeExpbann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144000" cy="83819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SSWH 10 (c)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</a:rPr>
              <a:t>Explain the role of improved technology in European exploration; include the astrolabe.  </a:t>
            </a:r>
            <a:endParaRPr lang="en-US" sz="1600" i="1" dirty="0">
              <a:solidFill>
                <a:srgbClr val="FF0000"/>
              </a:solidFill>
            </a:endParaRPr>
          </a:p>
        </p:txBody>
      </p:sp>
      <p:pic>
        <p:nvPicPr>
          <p:cNvPr id="36866" name="Picture 2" descr="http://www.columbia.edu/itc/mealac/pritchett/00maplinks/medieval/alistakhri/world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600200"/>
            <a:ext cx="6991350" cy="4676776"/>
          </a:xfrm>
          <a:prstGeom prst="rect">
            <a:avLst/>
          </a:prstGeom>
          <a:noFill/>
        </p:spPr>
      </p:pic>
      <p:pic>
        <p:nvPicPr>
          <p:cNvPr id="36868" name="Picture 4" descr="http://www.columbia.edu/itc/mealac/pritchett/00maplinks/medieval/alistakhri/world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990600" y="1600200"/>
            <a:ext cx="6991350" cy="4676776"/>
          </a:xfrm>
          <a:prstGeom prst="rect">
            <a:avLst/>
          </a:prstGeom>
          <a:noFill/>
        </p:spPr>
      </p:pic>
      <p:pic>
        <p:nvPicPr>
          <p:cNvPr id="36870" name="Picture 6" descr="http://www.columbia.edu/itc/mealac/pritchett/00maplinks/medieval/alistakhri/worldpl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600200"/>
            <a:ext cx="5200650" cy="4733925"/>
          </a:xfrm>
          <a:prstGeom prst="rect">
            <a:avLst/>
          </a:prstGeom>
          <a:noFill/>
        </p:spPr>
      </p:pic>
      <p:pic>
        <p:nvPicPr>
          <p:cNvPr id="36872" name="Picture 8" descr="http://rpmedia.ask.com/ts?u=/wikipedia/commons/thumb/2/27/Piri_Reis_map_of_Europe_and_the_Mediterranean_Sea.jpg/200px-Piri_Reis_map_of_Europe_and_the_Mediterranean_S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371600"/>
            <a:ext cx="7353300" cy="505777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1447800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SO…What role does this play</a:t>
            </a:r>
          </a:p>
          <a:p>
            <a:pPr algn="ctr"/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 European Exploration?</a:t>
            </a:r>
          </a:p>
          <a:p>
            <a:pPr algn="ctr"/>
            <a:endParaRPr lang="en-U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What does it mean for European</a:t>
            </a:r>
          </a:p>
          <a:p>
            <a:pPr algn="ctr"/>
            <a:r>
              <a:rPr lang="en-U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Exploration?</a:t>
            </a:r>
            <a:endParaRPr lang="en-U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age-of-empires.jpg"/>
            <p:cNvPicPr>
              <a:picLocks noChangeAspect="1"/>
            </p:cNvPicPr>
            <p:nvPr/>
          </p:nvPicPr>
          <p:blipFill>
            <a:blip r:embed="rId2" cstate="print">
              <a:lum bright="51000" contrast="-69000"/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 descr="AgeExpbann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144000" cy="83819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SSWH 10 (c)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</a:rPr>
              <a:t>Explain the role of improved technology in European exploration; include the astrolabe.  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838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 #2- Improved Ship building</a:t>
            </a:r>
            <a:endParaRPr 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The Carav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4600"/>
            <a:ext cx="3675063" cy="3810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267200" y="2133600"/>
            <a:ext cx="4572000" cy="335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The caravel was a new, faster, more maneuverable ship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Older ships had square sails, caravels had triangular sails (easier to change direction)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Bilge pump system enabled ship to float higher (less likely to run aground, easier to explore coasts and rivers)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age-of-empires.jpg"/>
            <p:cNvPicPr>
              <a:picLocks noChangeAspect="1"/>
            </p:cNvPicPr>
            <p:nvPr/>
          </p:nvPicPr>
          <p:blipFill>
            <a:blip r:embed="rId2" cstate="print">
              <a:lum bright="51000" contrast="-69000"/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 descr="AgeExpbann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144000" cy="83819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SSWH 10 (c)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</a:rPr>
              <a:t>Explain the role of improved technology in European exploration; include the astrolabe.  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8382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 #3- Improved navigation equipment</a:t>
            </a:r>
            <a:endParaRPr 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1336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Magnetic Compass- </a:t>
            </a:r>
            <a:r>
              <a:rPr lang="en-US" sz="2400" dirty="0" smtClean="0">
                <a:solidFill>
                  <a:schemeClr val="bg1"/>
                </a:solidFill>
              </a:rPr>
              <a:t>Compass that pointed toward the poles…so you could know your directions when far from home…and at night.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Astrolabe</a:t>
            </a:r>
            <a:r>
              <a:rPr lang="en-US" sz="2400" dirty="0" smtClean="0">
                <a:solidFill>
                  <a:schemeClr val="bg1"/>
                </a:solidFill>
              </a:rPr>
              <a:t>-  measured the position of the starts, sun, and their position in the sky. (helped to determine latitude and if you were going in a straight line)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Later on </a:t>
            </a:r>
          </a:p>
          <a:p>
            <a:r>
              <a:rPr 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Sextant</a:t>
            </a:r>
            <a:r>
              <a:rPr lang="en-US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  invented in the 1600’s to measures two points in the sky (usually a star and the horizon)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age-of-empires.jpg"/>
            <p:cNvPicPr>
              <a:picLocks noChangeAspect="1"/>
            </p:cNvPicPr>
            <p:nvPr/>
          </p:nvPicPr>
          <p:blipFill>
            <a:blip r:embed="rId2" cstate="print">
              <a:lum bright="51000" contrast="-69000"/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 descr="AgeExpbann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9144000" cy="83819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0" y="6477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030A0"/>
                </a:solidFill>
              </a:rPr>
              <a:t>SSWH 10 (c)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sz="1600" i="1" dirty="0" smtClean="0">
                <a:solidFill>
                  <a:srgbClr val="7030A0"/>
                </a:solidFill>
              </a:rPr>
              <a:t>Explain the role of improved technology in European exploration; include the astrolabe.  </a:t>
            </a:r>
            <a:endParaRPr lang="en-US" sz="1600" i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133600"/>
            <a:ext cx="6705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Explain the role of improved technology in European exploration; include the astrolabe.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8524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 Complete your standard…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 for the Sciences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4657</TotalTime>
  <Words>753</Words>
  <Application>Microsoft Office PowerPoint</Application>
  <PresentationFormat>On-screen Show (4:3)</PresentationFormat>
  <Paragraphs>99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Age of Exploration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for the Sciences</vt:lpstr>
      <vt:lpstr>PowerPoint Presentation</vt:lpstr>
      <vt:lpstr>PowerPoint Presentation</vt:lpstr>
      <vt:lpstr>PowerPoint Presentation</vt:lpstr>
      <vt:lpstr>NEW DIRECTIONS IN ASTRONOMY &amp; PHYSICS </vt:lpstr>
      <vt:lpstr>PowerPoint Presentation</vt:lpstr>
      <vt:lpstr>PowerPoint Presentation</vt:lpstr>
      <vt:lpstr>Inductive Reasoning</vt:lpstr>
      <vt:lpstr>PowerPoint Presentation</vt:lpstr>
      <vt:lpstr>Deductive Reasoning</vt:lpstr>
      <vt:lpstr>PowerPoint Presentation</vt:lpstr>
      <vt:lpstr>Newton’s Law of Gravitation</vt:lpstr>
      <vt:lpstr>PowerPoint Presentation</vt:lpstr>
      <vt:lpstr>And just for fun</vt:lpstr>
    </vt:vector>
  </TitlesOfParts>
  <Company>ccsd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Exploration</dc:title>
  <dc:creator>Administrator</dc:creator>
  <cp:lastModifiedBy>Guill Strougo</cp:lastModifiedBy>
  <cp:revision>126</cp:revision>
  <dcterms:created xsi:type="dcterms:W3CDTF">2011-01-12T15:41:35Z</dcterms:created>
  <dcterms:modified xsi:type="dcterms:W3CDTF">2011-12-16T19:37:49Z</dcterms:modified>
</cp:coreProperties>
</file>