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919EE78-20A9-4B0F-AE78-F95634940BF8}" type="datetimeFigureOut">
              <a:rPr lang="en-US" smtClean="0"/>
              <a:t>12/17/2013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9357194-5C72-4970-AF41-6B556DA9DB9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19EE78-20A9-4B0F-AE78-F95634940BF8}" type="datetimeFigureOut">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19EE78-20A9-4B0F-AE78-F95634940BF8}" type="datetimeFigureOut">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19EE78-20A9-4B0F-AE78-F95634940BF8}" type="datetimeFigureOut">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19EE78-20A9-4B0F-AE78-F95634940BF8}" type="datetimeFigureOut">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9357194-5C72-4970-AF41-6B556DA9DB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19EE78-20A9-4B0F-AE78-F95634940BF8}" type="datetimeFigureOut">
              <a:rPr lang="en-US" smtClean="0"/>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19EE78-20A9-4B0F-AE78-F95634940BF8}" type="datetimeFigureOut">
              <a:rPr lang="en-US" smtClean="0"/>
              <a:t>12/17/2013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19EE78-20A9-4B0F-AE78-F95634940BF8}" type="datetimeFigureOut">
              <a:rPr lang="en-US" smtClean="0"/>
              <a:t>12/17/2013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9EE78-20A9-4B0F-AE78-F95634940BF8}" type="datetimeFigureOut">
              <a:rPr lang="en-US" smtClean="0"/>
              <a:t>12/17/2013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19EE78-20A9-4B0F-AE78-F95634940BF8}" type="datetimeFigureOut">
              <a:rPr lang="en-US" smtClean="0"/>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19EE78-20A9-4B0F-AE78-F95634940BF8}" type="datetimeFigureOut">
              <a:rPr lang="en-US" smtClean="0"/>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7194-5C72-4970-AF41-6B556DA9DB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919EE78-20A9-4B0F-AE78-F95634940BF8}" type="datetimeFigureOut">
              <a:rPr lang="en-US" smtClean="0"/>
              <a:t>12/17/2013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9357194-5C72-4970-AF41-6B556DA9DB9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6.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7.wmf"/><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 of Exploration</a:t>
            </a:r>
            <a:endParaRPr lang="en-US" dirty="0"/>
          </a:p>
        </p:txBody>
      </p:sp>
      <p:sp>
        <p:nvSpPr>
          <p:cNvPr id="3" name="Subtitle 2"/>
          <p:cNvSpPr>
            <a:spLocks noGrp="1"/>
          </p:cNvSpPr>
          <p:nvPr>
            <p:ph type="subTitle" idx="1"/>
          </p:nvPr>
        </p:nvSpPr>
        <p:spPr/>
        <p:txBody>
          <a:bodyPr/>
          <a:lstStyle/>
          <a:p>
            <a:r>
              <a:rPr lang="en-US" dirty="0" smtClean="0"/>
              <a:t>Lesson 5.2</a:t>
            </a:r>
            <a:endParaRPr lang="en-US" dirty="0"/>
          </a:p>
        </p:txBody>
      </p:sp>
    </p:spTree>
    <p:custDataLst>
      <p:tags r:id="rId1"/>
    </p:custDataLst>
    <p:extLst>
      <p:ext uri="{BB962C8B-B14F-4D97-AF65-F5344CB8AC3E}">
        <p14:creationId xmlns:p14="http://schemas.microsoft.com/office/powerpoint/2010/main" val="2605510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5" name="Rectangle 4"/>
          <p:cNvSpPr/>
          <p:nvPr/>
        </p:nvSpPr>
        <p:spPr>
          <a:xfrm>
            <a:off x="667020" y="1828800"/>
            <a:ext cx="7809959" cy="2585323"/>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So what are the long term </a:t>
            </a: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implications of all of this </a:t>
            </a: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Exploration?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ustDataLst>
      <p:tags r:id="rId1"/>
    </p:custDataLst>
    <p:extLst>
      <p:ext uri="{BB962C8B-B14F-4D97-AF65-F5344CB8AC3E}">
        <p14:creationId xmlns:p14="http://schemas.microsoft.com/office/powerpoint/2010/main" val="3107763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5" name="Rectangle 4"/>
          <p:cNvSpPr/>
          <p:nvPr/>
        </p:nvSpPr>
        <p:spPr>
          <a:xfrm>
            <a:off x="0" y="3962400"/>
            <a:ext cx="8915400" cy="1938992"/>
          </a:xfrm>
          <a:prstGeom prst="rect">
            <a:avLst/>
          </a:prstGeom>
        </p:spPr>
        <p:txBody>
          <a:bodyPr wrap="square">
            <a:spAutoFit/>
          </a:bodyPr>
          <a:lstStyle/>
          <a:p>
            <a:pPr algn="ctr"/>
            <a:r>
              <a:rPr lang="en-US" sz="4000" b="1" dirty="0" smtClean="0">
                <a:solidFill>
                  <a:srgbClr val="FF0000"/>
                </a:solidFill>
              </a:rPr>
              <a:t>Analyze and explain the impact of the age of discovery and expansion into the Americas, Africa, and Asia. </a:t>
            </a:r>
            <a:endParaRPr lang="en-US" sz="4000" dirty="0">
              <a:solidFill>
                <a:srgbClr val="FF0000"/>
              </a:solidFill>
            </a:endParaRPr>
          </a:p>
        </p:txBody>
      </p:sp>
      <p:sp>
        <p:nvSpPr>
          <p:cNvPr id="6" name="Rectangle 5"/>
          <p:cNvSpPr/>
          <p:nvPr/>
        </p:nvSpPr>
        <p:spPr>
          <a:xfrm>
            <a:off x="911600" y="1066800"/>
            <a:ext cx="7513595" cy="2185214"/>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So then write down an </a:t>
            </a:r>
          </a:p>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answer to </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EQ</a:t>
            </a:r>
          </a:p>
          <a:p>
            <a:pPr algn="ctr"/>
            <a:r>
              <a:rPr lang="en-US" sz="2400" b="1" dirty="0" smtClean="0">
                <a:ln w="17780" cmpd="sng">
                  <a:solidFill>
                    <a:srgbClr val="FFFFFF"/>
                  </a:solidFill>
                  <a:prstDash val="solid"/>
                  <a:miter lim="800000"/>
                </a:ln>
                <a:solidFill>
                  <a:srgbClr val="00B0F0"/>
                </a:solidFill>
                <a:effectLst>
                  <a:outerShdw blurRad="50800" algn="tl" rotWithShape="0">
                    <a:srgbClr val="000000"/>
                  </a:outerShdw>
                </a:effectLst>
              </a:rPr>
              <a:t>…see previous slide</a:t>
            </a:r>
            <a:endParaRPr lang="en-US" sz="2400" b="1" cap="none" spc="0" dirty="0">
              <a:ln w="17780" cmpd="sng">
                <a:solidFill>
                  <a:srgbClr val="FFFFFF"/>
                </a:solidFill>
                <a:prstDash val="solid"/>
                <a:miter lim="800000"/>
              </a:ln>
              <a:solidFill>
                <a:srgbClr val="00B0F0"/>
              </a:solidFill>
              <a:effectLst>
                <a:outerShdw blurRad="50800" algn="tl" rotWithShape="0">
                  <a:srgbClr val="000000"/>
                </a:outerShdw>
              </a:effectLst>
            </a:endParaRPr>
          </a:p>
        </p:txBody>
      </p:sp>
    </p:spTree>
    <p:custDataLst>
      <p:tags r:id="rId1"/>
    </p:custDataLst>
    <p:extLst>
      <p:ext uri="{BB962C8B-B14F-4D97-AF65-F5344CB8AC3E}">
        <p14:creationId xmlns:p14="http://schemas.microsoft.com/office/powerpoint/2010/main" val="2775006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6" name="Rectangle 5"/>
          <p:cNvSpPr/>
          <p:nvPr/>
        </p:nvSpPr>
        <p:spPr>
          <a:xfrm>
            <a:off x="381000" y="1981200"/>
            <a:ext cx="8297849" cy="341632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rPr>
              <a:t>So with all this exploring</a:t>
            </a:r>
          </a:p>
          <a:p>
            <a:pPr algn="ct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rPr>
              <a:t>a</a:t>
            </a: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rPr>
              <a:t>nd looking for G’s what do </a:t>
            </a:r>
          </a:p>
          <a:p>
            <a:pPr algn="ct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rPr>
              <a:t>y</a:t>
            </a: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rPr>
              <a:t>ou think were some of the </a:t>
            </a:r>
          </a:p>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rPr>
              <a:t>results?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endParaRPr>
          </a:p>
        </p:txBody>
      </p:sp>
    </p:spTree>
    <p:custDataLst>
      <p:tags r:id="rId1"/>
    </p:custDataLst>
    <p:extLst>
      <p:ext uri="{BB962C8B-B14F-4D97-AF65-F5344CB8AC3E}">
        <p14:creationId xmlns:p14="http://schemas.microsoft.com/office/powerpoint/2010/main" val="4054125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5" name="Rectangle 4"/>
          <p:cNvSpPr/>
          <p:nvPr/>
        </p:nvSpPr>
        <p:spPr>
          <a:xfrm>
            <a:off x="1600200" y="1295400"/>
            <a:ext cx="6124497" cy="1833266"/>
          </a:xfrm>
          <a:prstGeom prst="rect">
            <a:avLst/>
          </a:prstGeom>
          <a:noFill/>
        </p:spPr>
        <p:txBody>
          <a:bodyPr wrap="none" lIns="91440" tIns="45720" rIns="91440" bIns="45720">
            <a:prstTxWarp prst="textArchUp">
              <a:avLst/>
            </a:prstTxWarp>
            <a:spAutoFit/>
          </a:bodyPr>
          <a:lstStyle/>
          <a:p>
            <a:pPr algn="ctr"/>
            <a:r>
              <a:rPr lang="en-US" sz="54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Colombian Exchange</a:t>
            </a:r>
            <a:endParaRPr lang="en-US" sz="5400" b="1" cap="none" spc="0" dirty="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endParaRPr>
          </a:p>
        </p:txBody>
      </p:sp>
      <p:sp>
        <p:nvSpPr>
          <p:cNvPr id="6" name="TextBox 5"/>
          <p:cNvSpPr txBox="1"/>
          <p:nvPr/>
        </p:nvSpPr>
        <p:spPr>
          <a:xfrm>
            <a:off x="304800" y="2209800"/>
            <a:ext cx="8305800" cy="4093428"/>
          </a:xfrm>
          <a:prstGeom prst="rect">
            <a:avLst/>
          </a:prstGeom>
          <a:noFill/>
        </p:spPr>
        <p:txBody>
          <a:bodyPr wrap="square" rtlCol="0">
            <a:spAutoFit/>
          </a:bodyPr>
          <a:lstStyle/>
          <a:p>
            <a:r>
              <a:rPr lang="en-US" sz="2800" dirty="0" smtClean="0">
                <a:solidFill>
                  <a:schemeClr val="bg1"/>
                </a:solidFill>
                <a:effectLst>
                  <a:outerShdw blurRad="38100" dist="38100" dir="2700000" algn="tl">
                    <a:srgbClr val="C0C0C0"/>
                  </a:outerShdw>
                </a:effectLst>
                <a:latin typeface="Tahoma" pitchFamily="34" charset="0"/>
              </a:rPr>
              <a:t>Contact between any two peoples geographically separated from one another results in an ‘exchange’ of physical elements</a:t>
            </a:r>
          </a:p>
          <a:p>
            <a:endParaRPr lang="en-US" dirty="0" smtClean="0">
              <a:solidFill>
                <a:schemeClr val="bg1"/>
              </a:solidFill>
            </a:endParaRPr>
          </a:p>
          <a:p>
            <a:endParaRPr lang="en-US" dirty="0" smtClean="0">
              <a:solidFill>
                <a:schemeClr val="bg1"/>
              </a:solidFill>
            </a:endParaRPr>
          </a:p>
          <a:p>
            <a:r>
              <a:rPr lang="en-US" sz="2800" dirty="0" smtClean="0">
                <a:solidFill>
                  <a:schemeClr val="bg1"/>
                </a:solidFill>
              </a:rPr>
              <a:t>Because Columbus was the first to cross and make this exchange it was given the obvious name …’Colombian Exchange’ but that doesn’t mean only what Columbus exchanged but what all explorers traveling to the America exchanged.</a:t>
            </a:r>
            <a:endParaRPr lang="en-US" sz="2800" dirty="0">
              <a:solidFill>
                <a:schemeClr val="bg1"/>
              </a:solidFill>
            </a:endParaRPr>
          </a:p>
        </p:txBody>
      </p:sp>
      <p:sp>
        <p:nvSpPr>
          <p:cNvPr id="7" name="Rectangle 6"/>
          <p:cNvSpPr/>
          <p:nvPr/>
        </p:nvSpPr>
        <p:spPr>
          <a:xfrm>
            <a:off x="0" y="6488668"/>
            <a:ext cx="9144000" cy="338554"/>
          </a:xfrm>
          <a:prstGeom prst="rect">
            <a:avLst/>
          </a:prstGeom>
        </p:spPr>
        <p:txBody>
          <a:bodyPr wrap="square">
            <a:spAutoFit/>
          </a:bodyPr>
          <a:lstStyle/>
          <a:p>
            <a:r>
              <a:rPr lang="en-US" sz="1600" dirty="0" smtClean="0">
                <a:solidFill>
                  <a:srgbClr val="FF0000"/>
                </a:solidFill>
              </a:rPr>
              <a:t>SSWH10 (b) Define the Columbian Exchange and its global economic and cultural impact. </a:t>
            </a:r>
            <a:endParaRPr lang="en-US" sz="1600" dirty="0">
              <a:solidFill>
                <a:srgbClr val="FF0000"/>
              </a:solidFill>
            </a:endParaRPr>
          </a:p>
        </p:txBody>
      </p:sp>
    </p:spTree>
    <p:custDataLst>
      <p:tags r:id="rId1"/>
    </p:custDataLst>
    <p:extLst>
      <p:ext uri="{BB962C8B-B14F-4D97-AF65-F5344CB8AC3E}">
        <p14:creationId xmlns:p14="http://schemas.microsoft.com/office/powerpoint/2010/main" val="3050716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5" name="Rectangle 4"/>
          <p:cNvSpPr/>
          <p:nvPr/>
        </p:nvSpPr>
        <p:spPr>
          <a:xfrm>
            <a:off x="0" y="848855"/>
            <a:ext cx="1499513" cy="6009145"/>
          </a:xfrm>
          <a:prstGeom prst="rect">
            <a:avLst/>
          </a:prstGeom>
          <a:noFill/>
        </p:spPr>
        <p:txBody>
          <a:bodyPr vert="wordArtVert" wrap="none" lIns="91440" tIns="45720" rIns="91440" bIns="45720" anchor="t" anchorCtr="1">
            <a:spAutoFit/>
          </a:bodyPr>
          <a:lstStyle/>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Colombian</a:t>
            </a:r>
          </a:p>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Exchange</a:t>
            </a:r>
            <a:endParaRPr lang="en-US" sz="3600" b="1" cap="none" spc="0" dirty="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endParaRPr>
          </a:p>
        </p:txBody>
      </p:sp>
      <p:sp>
        <p:nvSpPr>
          <p:cNvPr id="6" name="TextBox 5"/>
          <p:cNvSpPr txBox="1"/>
          <p:nvPr/>
        </p:nvSpPr>
        <p:spPr>
          <a:xfrm>
            <a:off x="3276600" y="1371600"/>
            <a:ext cx="4419600" cy="1815882"/>
          </a:xfrm>
          <a:prstGeom prst="rect">
            <a:avLst/>
          </a:prstGeom>
          <a:noFill/>
        </p:spPr>
        <p:txBody>
          <a:bodyPr wrap="square" rtlCol="0">
            <a:spAutoFit/>
          </a:bodyPr>
          <a:lstStyle/>
          <a:p>
            <a:r>
              <a:rPr lang="en-US" sz="2800" dirty="0" smtClean="0">
                <a:solidFill>
                  <a:schemeClr val="bg1"/>
                </a:solidFill>
              </a:rPr>
              <a:t>There are 3 main things that get moved in this ‘exchange’; Plants, Animals, and Microbes  </a:t>
            </a:r>
            <a:endParaRPr lang="en-US" sz="2800" dirty="0">
              <a:solidFill>
                <a:schemeClr val="bg1"/>
              </a:solidFill>
            </a:endParaRPr>
          </a:p>
        </p:txBody>
      </p:sp>
      <p:sp>
        <p:nvSpPr>
          <p:cNvPr id="7" name="TextBox 6"/>
          <p:cNvSpPr txBox="1"/>
          <p:nvPr/>
        </p:nvSpPr>
        <p:spPr>
          <a:xfrm>
            <a:off x="2514600" y="4419600"/>
            <a:ext cx="6019800" cy="1077218"/>
          </a:xfrm>
          <a:prstGeom prst="rect">
            <a:avLst/>
          </a:prstGeom>
          <a:noFill/>
        </p:spPr>
        <p:txBody>
          <a:bodyPr wrap="square" rtlCol="0">
            <a:spAutoFit/>
          </a:bodyPr>
          <a:lstStyle/>
          <a:p>
            <a:r>
              <a:rPr lang="en-US" sz="3200" dirty="0" smtClean="0">
                <a:solidFill>
                  <a:srgbClr val="FF0000"/>
                </a:solidFill>
                <a:effectLst>
                  <a:outerShdw blurRad="38100" dist="38100" dir="2700000" algn="tl">
                    <a:srgbClr val="000000">
                      <a:alpha val="43137"/>
                    </a:srgbClr>
                  </a:outerShdw>
                </a:effectLst>
              </a:rPr>
              <a:t>Sometimes these exchange can be positive or negative. Explain how?</a:t>
            </a:r>
            <a:endParaRPr lang="en-US" sz="3200" dirty="0">
              <a:solidFill>
                <a:srgbClr val="FF0000"/>
              </a:solidFill>
              <a:effectLst>
                <a:outerShdw blurRad="38100" dist="38100" dir="2700000" algn="tl">
                  <a:srgbClr val="000000">
                    <a:alpha val="43137"/>
                  </a:srgbClr>
                </a:outerShdw>
              </a:effectLst>
            </a:endParaRPr>
          </a:p>
        </p:txBody>
      </p:sp>
      <p:sp>
        <p:nvSpPr>
          <p:cNvPr id="8" name="Rectangle 7"/>
          <p:cNvSpPr/>
          <p:nvPr/>
        </p:nvSpPr>
        <p:spPr>
          <a:xfrm>
            <a:off x="0" y="6488668"/>
            <a:ext cx="9144000" cy="369332"/>
          </a:xfrm>
          <a:prstGeom prst="rect">
            <a:avLst/>
          </a:prstGeom>
        </p:spPr>
        <p:txBody>
          <a:bodyPr wrap="square">
            <a:spAutoFit/>
          </a:bodyPr>
          <a:lstStyle/>
          <a:p>
            <a:pPr algn="r"/>
            <a:r>
              <a:rPr lang="en-US" dirty="0" smtClean="0"/>
              <a:t>SSWH10 (b) Define the Columbian Exchange and its global economic and cultural impact. </a:t>
            </a:r>
            <a:endParaRPr lang="en-US" dirty="0"/>
          </a:p>
        </p:txBody>
      </p:sp>
    </p:spTree>
    <p:custDataLst>
      <p:tags r:id="rId1"/>
    </p:custDataLst>
    <p:extLst>
      <p:ext uri="{BB962C8B-B14F-4D97-AF65-F5344CB8AC3E}">
        <p14:creationId xmlns:p14="http://schemas.microsoft.com/office/powerpoint/2010/main" val="4198135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5" name="Rectangle 4"/>
          <p:cNvSpPr/>
          <p:nvPr/>
        </p:nvSpPr>
        <p:spPr>
          <a:xfrm>
            <a:off x="0" y="848855"/>
            <a:ext cx="1499513" cy="6009145"/>
          </a:xfrm>
          <a:prstGeom prst="rect">
            <a:avLst/>
          </a:prstGeom>
          <a:noFill/>
        </p:spPr>
        <p:txBody>
          <a:bodyPr vert="wordArtVert" wrap="none" lIns="91440" tIns="45720" rIns="91440" bIns="45720" anchor="t" anchorCtr="1">
            <a:spAutoFit/>
          </a:bodyPr>
          <a:lstStyle/>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Colombian</a:t>
            </a:r>
          </a:p>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Exchange</a:t>
            </a:r>
            <a:endParaRPr lang="en-US" sz="3600" b="1" cap="none" spc="0" dirty="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endParaRPr>
          </a:p>
        </p:txBody>
      </p:sp>
      <p:sp>
        <p:nvSpPr>
          <p:cNvPr id="6" name="TextBox 5"/>
          <p:cNvSpPr txBox="1"/>
          <p:nvPr/>
        </p:nvSpPr>
        <p:spPr>
          <a:xfrm>
            <a:off x="1905000" y="1066800"/>
            <a:ext cx="4419600" cy="954107"/>
          </a:xfrm>
          <a:prstGeom prst="rect">
            <a:avLst/>
          </a:prstGeom>
          <a:noFill/>
        </p:spPr>
        <p:txBody>
          <a:bodyPr wrap="square" rtlCol="0">
            <a:spAutoFit/>
          </a:bodyPr>
          <a:lstStyle/>
          <a:p>
            <a:r>
              <a:rPr lang="en-US" sz="2800" dirty="0" smtClean="0">
                <a:solidFill>
                  <a:schemeClr val="bg1"/>
                </a:solidFill>
              </a:rPr>
              <a:t>The most damaging of these</a:t>
            </a:r>
            <a:endParaRPr lang="en-US" sz="2800" dirty="0">
              <a:solidFill>
                <a:schemeClr val="bg1"/>
              </a:solidFill>
            </a:endParaRPr>
          </a:p>
        </p:txBody>
      </p:sp>
      <p:pic>
        <p:nvPicPr>
          <p:cNvPr id="43010" name="Picture 2"/>
          <p:cNvPicPr>
            <a:picLocks noChangeAspect="1" noChangeArrowheads="1"/>
          </p:cNvPicPr>
          <p:nvPr/>
        </p:nvPicPr>
        <p:blipFill>
          <a:blip r:embed="rId5" cstate="print"/>
          <a:srcRect/>
          <a:stretch>
            <a:fillRect/>
          </a:stretch>
        </p:blipFill>
        <p:spPr bwMode="auto">
          <a:xfrm>
            <a:off x="5867400" y="1600200"/>
            <a:ext cx="3043767" cy="2282825"/>
          </a:xfrm>
          <a:prstGeom prst="rect">
            <a:avLst/>
          </a:prstGeom>
          <a:noFill/>
          <a:ln w="9525">
            <a:noFill/>
            <a:miter lim="800000"/>
            <a:headEnd/>
            <a:tailEnd/>
          </a:ln>
          <a:effectLst/>
        </p:spPr>
      </p:pic>
      <p:sp>
        <p:nvSpPr>
          <p:cNvPr id="8" name="Rectangle 7"/>
          <p:cNvSpPr/>
          <p:nvPr/>
        </p:nvSpPr>
        <p:spPr>
          <a:xfrm>
            <a:off x="2667000" y="1828800"/>
            <a:ext cx="3013518"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Microbes </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9" name="TextBox 8"/>
          <p:cNvSpPr txBox="1"/>
          <p:nvPr/>
        </p:nvSpPr>
        <p:spPr>
          <a:xfrm>
            <a:off x="1371600" y="3962400"/>
            <a:ext cx="7772400" cy="2843855"/>
          </a:xfrm>
          <a:prstGeom prst="rect">
            <a:avLst/>
          </a:prstGeom>
          <a:noFill/>
        </p:spPr>
        <p:txBody>
          <a:bodyPr wrap="square" rtlCol="0">
            <a:spAutoFit/>
          </a:bodyPr>
          <a:lstStyle/>
          <a:p>
            <a:pPr marL="342900" indent="-342900">
              <a:lnSpc>
                <a:spcPct val="90000"/>
              </a:lnSpc>
              <a:spcBef>
                <a:spcPct val="20000"/>
              </a:spcBef>
              <a:buFontTx/>
              <a:buBlip>
                <a:blip r:embed="rId6"/>
              </a:buBlip>
            </a:pPr>
            <a:r>
              <a:rPr lang="en-US" sz="2400" dirty="0" smtClean="0">
                <a:solidFill>
                  <a:schemeClr val="bg1"/>
                </a:solidFill>
                <a:latin typeface="Tahoma" pitchFamily="34" charset="0"/>
              </a:rPr>
              <a:t>In the exchange that started along the coast and was made widespread by Columbus, disease was the most negative for Indian peoples.</a:t>
            </a:r>
          </a:p>
          <a:p>
            <a:pPr marL="342900" indent="-342900">
              <a:lnSpc>
                <a:spcPct val="90000"/>
              </a:lnSpc>
              <a:spcBef>
                <a:spcPct val="20000"/>
              </a:spcBef>
              <a:buFontTx/>
              <a:buBlip>
                <a:blip r:embed="rId6"/>
              </a:buBlip>
            </a:pPr>
            <a:r>
              <a:rPr lang="en-US" sz="2400" dirty="0" smtClean="0">
                <a:solidFill>
                  <a:schemeClr val="bg1"/>
                </a:solidFill>
                <a:latin typeface="Tahoma" pitchFamily="34" charset="0"/>
              </a:rPr>
              <a:t>Fatality rate over a period of two to three generations was 95% for many tribal groups</a:t>
            </a:r>
          </a:p>
          <a:p>
            <a:pPr marL="342900" indent="-342900">
              <a:lnSpc>
                <a:spcPct val="90000"/>
              </a:lnSpc>
              <a:spcBef>
                <a:spcPct val="20000"/>
              </a:spcBef>
              <a:buFontTx/>
              <a:buBlip>
                <a:blip r:embed="rId6"/>
              </a:buBlip>
            </a:pPr>
            <a:r>
              <a:rPr lang="en-US" sz="2400" dirty="0" smtClean="0">
                <a:solidFill>
                  <a:schemeClr val="bg1"/>
                </a:solidFill>
                <a:latin typeface="Tahoma" pitchFamily="34" charset="0"/>
              </a:rPr>
              <a:t>In some cases, as in the </a:t>
            </a:r>
            <a:r>
              <a:rPr lang="en-US" sz="2400" dirty="0" err="1" smtClean="0">
                <a:solidFill>
                  <a:schemeClr val="bg1"/>
                </a:solidFill>
                <a:latin typeface="Tahoma" pitchFamily="34" charset="0"/>
              </a:rPr>
              <a:t>Mohegans</a:t>
            </a:r>
            <a:r>
              <a:rPr lang="en-US" sz="2400" dirty="0" smtClean="0">
                <a:solidFill>
                  <a:schemeClr val="bg1"/>
                </a:solidFill>
                <a:latin typeface="Tahoma" pitchFamily="34" charset="0"/>
              </a:rPr>
              <a:t> case, the fatality rate could be 100%</a:t>
            </a:r>
          </a:p>
          <a:p>
            <a:endParaRPr lang="en-US" dirty="0">
              <a:solidFill>
                <a:schemeClr val="bg1"/>
              </a:solidFill>
            </a:endParaRPr>
          </a:p>
        </p:txBody>
      </p:sp>
      <p:sp>
        <p:nvSpPr>
          <p:cNvPr id="10" name="Rectangle 9"/>
          <p:cNvSpPr/>
          <p:nvPr/>
        </p:nvSpPr>
        <p:spPr>
          <a:xfrm>
            <a:off x="0" y="6488668"/>
            <a:ext cx="9144000" cy="369332"/>
          </a:xfrm>
          <a:prstGeom prst="rect">
            <a:avLst/>
          </a:prstGeom>
        </p:spPr>
        <p:txBody>
          <a:bodyPr wrap="square">
            <a:spAutoFit/>
          </a:bodyPr>
          <a:lstStyle/>
          <a:p>
            <a:pPr algn="r"/>
            <a:r>
              <a:rPr lang="en-US" dirty="0" smtClean="0"/>
              <a:t>SSWH10 (b) Define the Columbian Exchange and its global economic and cultural impact. </a:t>
            </a:r>
            <a:endParaRPr lang="en-US" dirty="0"/>
          </a:p>
        </p:txBody>
      </p:sp>
    </p:spTree>
    <p:custDataLst>
      <p:tags r:id="rId1"/>
    </p:custDataLst>
    <p:extLst>
      <p:ext uri="{BB962C8B-B14F-4D97-AF65-F5344CB8AC3E}">
        <p14:creationId xmlns:p14="http://schemas.microsoft.com/office/powerpoint/2010/main" val="3709525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5" name="Rectangle 4"/>
          <p:cNvSpPr/>
          <p:nvPr/>
        </p:nvSpPr>
        <p:spPr>
          <a:xfrm>
            <a:off x="0" y="848855"/>
            <a:ext cx="1499513" cy="6009145"/>
          </a:xfrm>
          <a:prstGeom prst="rect">
            <a:avLst/>
          </a:prstGeom>
          <a:noFill/>
        </p:spPr>
        <p:txBody>
          <a:bodyPr vert="wordArtVert" wrap="none" lIns="91440" tIns="45720" rIns="91440" bIns="45720" anchor="t" anchorCtr="1">
            <a:spAutoFit/>
          </a:bodyPr>
          <a:lstStyle/>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Colombian</a:t>
            </a:r>
          </a:p>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Exchange</a:t>
            </a:r>
            <a:endParaRPr lang="en-US" sz="3600" b="1" cap="none" spc="0" dirty="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endParaRPr>
          </a:p>
        </p:txBody>
      </p:sp>
      <p:sp>
        <p:nvSpPr>
          <p:cNvPr id="6" name="Rectangle 3"/>
          <p:cNvSpPr>
            <a:spLocks noChangeArrowheads="1"/>
          </p:cNvSpPr>
          <p:nvPr/>
        </p:nvSpPr>
        <p:spPr bwMode="auto">
          <a:xfrm>
            <a:off x="1371600" y="2286000"/>
            <a:ext cx="7772400" cy="41148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3200" dirty="0">
                <a:solidFill>
                  <a:schemeClr val="bg1"/>
                </a:solidFill>
                <a:latin typeface="Tahoma" pitchFamily="34" charset="0"/>
              </a:rPr>
              <a:t>Not </a:t>
            </a:r>
            <a:r>
              <a:rPr lang="en-US" sz="3200" i="1" u="sng" dirty="0">
                <a:solidFill>
                  <a:schemeClr val="bg1"/>
                </a:solidFill>
                <a:latin typeface="Tahoma" pitchFamily="34" charset="0"/>
              </a:rPr>
              <a:t>all</a:t>
            </a:r>
            <a:r>
              <a:rPr lang="en-US" sz="3200" dirty="0">
                <a:solidFill>
                  <a:schemeClr val="bg1"/>
                </a:solidFill>
                <a:latin typeface="Tahoma" pitchFamily="34" charset="0"/>
              </a:rPr>
              <a:t> pathogens traveled from Europe to the </a:t>
            </a:r>
            <a:r>
              <a:rPr lang="en-US" sz="3200" dirty="0" smtClean="0">
                <a:solidFill>
                  <a:schemeClr val="bg1"/>
                </a:solidFill>
                <a:latin typeface="Tahoma" pitchFamily="34" charset="0"/>
              </a:rPr>
              <a:t>Americas</a:t>
            </a:r>
            <a:endParaRPr lang="en-US" sz="3200" dirty="0">
              <a:solidFill>
                <a:schemeClr val="bg1"/>
              </a:solidFill>
              <a:latin typeface="Tahoma" pitchFamily="34" charset="0"/>
            </a:endParaRPr>
          </a:p>
          <a:p>
            <a:pPr marL="342900" indent="-342900">
              <a:spcBef>
                <a:spcPct val="20000"/>
              </a:spcBef>
              <a:buFont typeface="Arial" pitchFamily="34" charset="0"/>
              <a:buChar char="•"/>
            </a:pPr>
            <a:r>
              <a:rPr lang="en-US" sz="3200" dirty="0">
                <a:solidFill>
                  <a:srgbClr val="FF0000"/>
                </a:solidFill>
                <a:latin typeface="Tahoma" pitchFamily="34" charset="0"/>
              </a:rPr>
              <a:t>Syphilis</a:t>
            </a:r>
            <a:r>
              <a:rPr lang="en-US" sz="3200" dirty="0">
                <a:latin typeface="Tahoma" pitchFamily="34" charset="0"/>
              </a:rPr>
              <a:t>, </a:t>
            </a:r>
            <a:r>
              <a:rPr lang="en-US" sz="3200" dirty="0">
                <a:solidFill>
                  <a:srgbClr val="00B050"/>
                </a:solidFill>
                <a:latin typeface="Tahoma" pitchFamily="34" charset="0"/>
              </a:rPr>
              <a:t>polio</a:t>
            </a:r>
            <a:r>
              <a:rPr lang="en-US" sz="3200" dirty="0">
                <a:latin typeface="Tahoma" pitchFamily="34" charset="0"/>
              </a:rPr>
              <a:t>, </a:t>
            </a:r>
            <a:r>
              <a:rPr lang="en-US" sz="3200" dirty="0">
                <a:solidFill>
                  <a:schemeClr val="accent4">
                    <a:lumMod val="75000"/>
                  </a:schemeClr>
                </a:solidFill>
                <a:latin typeface="Tahoma" pitchFamily="34" charset="0"/>
              </a:rPr>
              <a:t>hepatitis</a:t>
            </a:r>
            <a:r>
              <a:rPr lang="en-US" sz="3200" dirty="0">
                <a:latin typeface="Tahoma" pitchFamily="34" charset="0"/>
              </a:rPr>
              <a:t> </a:t>
            </a:r>
            <a:r>
              <a:rPr lang="en-US" sz="3200" dirty="0">
                <a:solidFill>
                  <a:schemeClr val="bg1"/>
                </a:solidFill>
                <a:latin typeface="Tahoma" pitchFamily="34" charset="0"/>
              </a:rPr>
              <a:t>and</a:t>
            </a:r>
            <a:r>
              <a:rPr lang="en-US" sz="3200" dirty="0">
                <a:latin typeface="Tahoma" pitchFamily="34" charset="0"/>
              </a:rPr>
              <a:t> </a:t>
            </a:r>
            <a:r>
              <a:rPr lang="en-US" sz="3200" dirty="0">
                <a:solidFill>
                  <a:schemeClr val="accent6">
                    <a:lumMod val="75000"/>
                  </a:schemeClr>
                </a:solidFill>
                <a:latin typeface="Tahoma" pitchFamily="34" charset="0"/>
              </a:rPr>
              <a:t>encephalitis</a:t>
            </a:r>
            <a:r>
              <a:rPr lang="en-US" sz="3200" dirty="0">
                <a:latin typeface="Tahoma" pitchFamily="34" charset="0"/>
              </a:rPr>
              <a:t> </a:t>
            </a:r>
            <a:r>
              <a:rPr lang="en-US" sz="3200" dirty="0">
                <a:solidFill>
                  <a:schemeClr val="bg1"/>
                </a:solidFill>
                <a:latin typeface="Tahoma" pitchFamily="34" charset="0"/>
              </a:rPr>
              <a:t>were new world diseases</a:t>
            </a:r>
          </a:p>
          <a:p>
            <a:pPr marL="342900" indent="-342900">
              <a:spcBef>
                <a:spcPct val="20000"/>
              </a:spcBef>
              <a:buFont typeface="Arial" pitchFamily="34" charset="0"/>
              <a:buChar char="•"/>
            </a:pPr>
            <a:r>
              <a:rPr lang="en-US" sz="3200" dirty="0">
                <a:solidFill>
                  <a:schemeClr val="bg1"/>
                </a:solidFill>
                <a:latin typeface="Tahoma" pitchFamily="34" charset="0"/>
              </a:rPr>
              <a:t>African slaves were less vulnerable to European diseases than were Indians</a:t>
            </a:r>
          </a:p>
          <a:p>
            <a:pPr marL="342900" indent="-342900">
              <a:spcBef>
                <a:spcPct val="20000"/>
              </a:spcBef>
              <a:buFont typeface="Arial" pitchFamily="34" charset="0"/>
              <a:buChar char="•"/>
            </a:pPr>
            <a:r>
              <a:rPr lang="en-US" sz="3200" dirty="0">
                <a:solidFill>
                  <a:schemeClr val="bg1"/>
                </a:solidFill>
                <a:latin typeface="Tahoma" pitchFamily="34" charset="0"/>
              </a:rPr>
              <a:t>Europeans succumbed to Malaria easily</a:t>
            </a:r>
          </a:p>
        </p:txBody>
      </p:sp>
      <p:sp>
        <p:nvSpPr>
          <p:cNvPr id="7" name="Rectangle 6"/>
          <p:cNvSpPr/>
          <p:nvPr/>
        </p:nvSpPr>
        <p:spPr>
          <a:xfrm>
            <a:off x="1600200" y="914400"/>
            <a:ext cx="6249981"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New World Microbes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0" y="6488668"/>
            <a:ext cx="9144000" cy="338554"/>
          </a:xfrm>
          <a:prstGeom prst="rect">
            <a:avLst/>
          </a:prstGeom>
        </p:spPr>
        <p:txBody>
          <a:bodyPr wrap="square">
            <a:spAutoFit/>
          </a:bodyPr>
          <a:lstStyle/>
          <a:p>
            <a:pPr algn="r"/>
            <a:r>
              <a:rPr lang="en-US" sz="1600" dirty="0" smtClean="0"/>
              <a:t>SSWH10 (b) Define the Columbian Exchange and its global economic and cultural impact. </a:t>
            </a:r>
            <a:endParaRPr lang="en-US" sz="1600" dirty="0"/>
          </a:p>
        </p:txBody>
      </p:sp>
    </p:spTree>
    <p:custDataLst>
      <p:tags r:id="rId1"/>
    </p:custDataLst>
    <p:extLst>
      <p:ext uri="{BB962C8B-B14F-4D97-AF65-F5344CB8AC3E}">
        <p14:creationId xmlns:p14="http://schemas.microsoft.com/office/powerpoint/2010/main" val="239917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sp>
        <p:nvSpPr>
          <p:cNvPr id="5" name="Rectangle 4"/>
          <p:cNvSpPr/>
          <p:nvPr/>
        </p:nvSpPr>
        <p:spPr>
          <a:xfrm>
            <a:off x="0" y="848855"/>
            <a:ext cx="1499513" cy="6009145"/>
          </a:xfrm>
          <a:prstGeom prst="rect">
            <a:avLst/>
          </a:prstGeom>
          <a:noFill/>
        </p:spPr>
        <p:txBody>
          <a:bodyPr vert="wordArtVert" wrap="none" lIns="91440" tIns="45720" rIns="91440" bIns="45720" anchor="t" anchorCtr="1">
            <a:spAutoFit/>
          </a:bodyPr>
          <a:lstStyle/>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Colombian</a:t>
            </a:r>
          </a:p>
          <a:p>
            <a:pPr algn="ctr"/>
            <a:r>
              <a:rPr lang="en-US" sz="3600" b="1" cap="none" spc="0" dirty="0" smtClean="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rPr>
              <a:t>Exchange</a:t>
            </a:r>
            <a:endParaRPr lang="en-US" sz="3600" b="1" cap="none" spc="0" dirty="0">
              <a:ln w="18000">
                <a:solidFill>
                  <a:schemeClr val="accent2">
                    <a:satMod val="140000"/>
                  </a:schemeClr>
                </a:solidFill>
                <a:prstDash val="solid"/>
                <a:miter lim="800000"/>
              </a:ln>
              <a:noFill/>
              <a:effectLst>
                <a:glow rad="63500">
                  <a:schemeClr val="accent3">
                    <a:satMod val="175000"/>
                    <a:alpha val="40000"/>
                  </a:schemeClr>
                </a:glow>
                <a:outerShdw blurRad="25500" dist="23000" dir="7020000" algn="tl">
                  <a:srgbClr val="000000">
                    <a:alpha val="50000"/>
                  </a:srgbClr>
                </a:outerShdw>
              </a:effectLst>
            </a:endParaRPr>
          </a:p>
        </p:txBody>
      </p:sp>
      <p:sp>
        <p:nvSpPr>
          <p:cNvPr id="6" name="Rectangle 3"/>
          <p:cNvSpPr>
            <a:spLocks noChangeArrowheads="1"/>
          </p:cNvSpPr>
          <p:nvPr/>
        </p:nvSpPr>
        <p:spPr bwMode="auto">
          <a:xfrm>
            <a:off x="1371600" y="2209800"/>
            <a:ext cx="7772400" cy="4114800"/>
          </a:xfrm>
          <a:prstGeom prst="rect">
            <a:avLst/>
          </a:prstGeom>
          <a:noFill/>
          <a:ln w="9525">
            <a:noFill/>
            <a:miter lim="800000"/>
            <a:headEnd/>
            <a:tailEnd/>
          </a:ln>
        </p:spPr>
        <p:txBody>
          <a:bodyPr/>
          <a:lstStyle/>
          <a:p>
            <a:pPr marL="342900" indent="-342900">
              <a:lnSpc>
                <a:spcPct val="90000"/>
              </a:lnSpc>
              <a:spcBef>
                <a:spcPct val="20000"/>
              </a:spcBef>
              <a:buFont typeface="Arial" pitchFamily="34" charset="0"/>
              <a:buChar char="•"/>
            </a:pPr>
            <a:r>
              <a:rPr lang="en-US" sz="2800" dirty="0">
                <a:solidFill>
                  <a:schemeClr val="bg1"/>
                </a:solidFill>
                <a:latin typeface="Tahoma" pitchFamily="34" charset="0"/>
              </a:rPr>
              <a:t>European disease was particularly virulent</a:t>
            </a:r>
          </a:p>
          <a:p>
            <a:pPr marL="342900" indent="-342900">
              <a:lnSpc>
                <a:spcPct val="90000"/>
              </a:lnSpc>
              <a:spcBef>
                <a:spcPct val="20000"/>
              </a:spcBef>
              <a:buFont typeface="Arial" pitchFamily="34" charset="0"/>
              <a:buChar char="•"/>
            </a:pPr>
            <a:r>
              <a:rPr lang="en-US" sz="2800" dirty="0">
                <a:solidFill>
                  <a:schemeClr val="bg1"/>
                </a:solidFill>
                <a:latin typeface="Tahoma" pitchFamily="34" charset="0"/>
              </a:rPr>
              <a:t>Smallpox, measles, diphtheria, whooping cough, chicken pox, bubonic plague, scarlet fever and influenza were the most common microbial diseases exchanged</a:t>
            </a:r>
          </a:p>
          <a:p>
            <a:pPr marL="342900" indent="-342900">
              <a:lnSpc>
                <a:spcPct val="90000"/>
              </a:lnSpc>
              <a:spcBef>
                <a:spcPct val="20000"/>
              </a:spcBef>
              <a:buFont typeface="Arial" pitchFamily="34" charset="0"/>
              <a:buChar char="•"/>
            </a:pPr>
            <a:r>
              <a:rPr lang="en-US" sz="2800" dirty="0">
                <a:solidFill>
                  <a:schemeClr val="bg1"/>
                </a:solidFill>
                <a:latin typeface="Tahoma" pitchFamily="34" charset="0"/>
              </a:rPr>
              <a:t>Nearly all of the European diseases were communicable by air and touch. </a:t>
            </a:r>
          </a:p>
          <a:p>
            <a:pPr marL="342900" indent="-342900">
              <a:lnSpc>
                <a:spcPct val="90000"/>
              </a:lnSpc>
              <a:spcBef>
                <a:spcPct val="20000"/>
              </a:spcBef>
              <a:buFont typeface="Arial" pitchFamily="34" charset="0"/>
              <a:buChar char="•"/>
            </a:pPr>
            <a:r>
              <a:rPr lang="en-US" sz="2800" dirty="0">
                <a:solidFill>
                  <a:schemeClr val="bg1"/>
                </a:solidFill>
                <a:latin typeface="Tahoma" pitchFamily="34" charset="0"/>
              </a:rPr>
              <a:t>The pathway of these diseases was invisible to both Indians and Europeans</a:t>
            </a:r>
          </a:p>
        </p:txBody>
      </p:sp>
      <p:sp>
        <p:nvSpPr>
          <p:cNvPr id="7" name="Rectangle 6"/>
          <p:cNvSpPr/>
          <p:nvPr/>
        </p:nvSpPr>
        <p:spPr>
          <a:xfrm>
            <a:off x="1753993" y="914400"/>
            <a:ext cx="5942397"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Old</a:t>
            </a: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World Microbes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0" y="6488668"/>
            <a:ext cx="9144000" cy="369332"/>
          </a:xfrm>
          <a:prstGeom prst="rect">
            <a:avLst/>
          </a:prstGeom>
        </p:spPr>
        <p:txBody>
          <a:bodyPr wrap="square">
            <a:spAutoFit/>
          </a:bodyPr>
          <a:lstStyle/>
          <a:p>
            <a:pPr algn="r"/>
            <a:r>
              <a:rPr lang="en-US" dirty="0" smtClean="0"/>
              <a:t>SSWH10 (b) Define the Columbian Exchange and its global economic and cultural impact. </a:t>
            </a:r>
            <a:endParaRPr lang="en-US" dirty="0"/>
          </a:p>
        </p:txBody>
      </p:sp>
    </p:spTree>
    <p:custDataLst>
      <p:tags r:id="rId1"/>
    </p:custDataLst>
    <p:extLst>
      <p:ext uri="{BB962C8B-B14F-4D97-AF65-F5344CB8AC3E}">
        <p14:creationId xmlns:p14="http://schemas.microsoft.com/office/powerpoint/2010/main" val="3868588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3"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4" cstate="print"/>
            <a:stretch>
              <a:fillRect/>
            </a:stretch>
          </p:blipFill>
          <p:spPr>
            <a:xfrm>
              <a:off x="0" y="1"/>
              <a:ext cx="9144000" cy="838199"/>
            </a:xfrm>
            <a:prstGeom prst="rect">
              <a:avLst/>
            </a:prstGeom>
          </p:spPr>
        </p:pic>
      </p:grpSp>
      <p:pic>
        <p:nvPicPr>
          <p:cNvPr id="5" name="Picture 3" descr="SMALLPOX"/>
          <p:cNvPicPr>
            <a:picLocks noChangeAspect="1" noChangeArrowheads="1"/>
          </p:cNvPicPr>
          <p:nvPr/>
        </p:nvPicPr>
        <p:blipFill>
          <a:blip r:embed="rId5" cstate="print"/>
          <a:srcRect/>
          <a:stretch>
            <a:fillRect/>
          </a:stretch>
        </p:blipFill>
        <p:spPr bwMode="auto">
          <a:xfrm>
            <a:off x="1295400" y="1752600"/>
            <a:ext cx="6324600" cy="4368800"/>
          </a:xfrm>
          <a:prstGeom prst="rect">
            <a:avLst/>
          </a:prstGeom>
          <a:noFill/>
          <a:ln w="9525">
            <a:noFill/>
            <a:miter lim="800000"/>
            <a:headEnd/>
            <a:tailEnd/>
          </a:ln>
        </p:spPr>
      </p:pic>
      <p:sp>
        <p:nvSpPr>
          <p:cNvPr id="6" name="Rectangle 5"/>
          <p:cNvSpPr/>
          <p:nvPr/>
        </p:nvSpPr>
        <p:spPr>
          <a:xfrm>
            <a:off x="0" y="6488668"/>
            <a:ext cx="9144000" cy="338554"/>
          </a:xfrm>
          <a:prstGeom prst="rect">
            <a:avLst/>
          </a:prstGeom>
        </p:spPr>
        <p:txBody>
          <a:bodyPr wrap="square">
            <a:spAutoFit/>
          </a:bodyPr>
          <a:lstStyle/>
          <a:p>
            <a:pPr algn="r"/>
            <a:r>
              <a:rPr lang="en-US" sz="1600" dirty="0" smtClean="0"/>
              <a:t>SSWH10 (b) Define the Columbian Exchange and its global economic and cultural impact. </a:t>
            </a:r>
            <a:endParaRPr lang="en-US" sz="1600" dirty="0"/>
          </a:p>
        </p:txBody>
      </p:sp>
    </p:spTree>
    <p:custDataLst>
      <p:tags r:id="rId1"/>
    </p:custDataLst>
    <p:extLst>
      <p:ext uri="{BB962C8B-B14F-4D97-AF65-F5344CB8AC3E}">
        <p14:creationId xmlns:p14="http://schemas.microsoft.com/office/powerpoint/2010/main" val="377989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6858000"/>
            <a:chOff x="0" y="0"/>
            <a:chExt cx="9144000" cy="6858000"/>
          </a:xfrm>
        </p:grpSpPr>
        <p:pic>
          <p:nvPicPr>
            <p:cNvPr id="3" name="Picture 2" descr="age-of-empires.jpg"/>
            <p:cNvPicPr>
              <a:picLocks noChangeAspect="1"/>
            </p:cNvPicPr>
            <p:nvPr/>
          </p:nvPicPr>
          <p:blipFill>
            <a:blip r:embed="rId4" cstate="print">
              <a:lum bright="51000" contrast="-69000"/>
            </a:blip>
            <a:stretch>
              <a:fillRect/>
            </a:stretch>
          </p:blipFill>
          <p:spPr>
            <a:xfrm>
              <a:off x="0" y="0"/>
              <a:ext cx="9144000" cy="6858000"/>
            </a:xfrm>
            <a:prstGeom prst="rect">
              <a:avLst/>
            </a:prstGeom>
            <a:noFill/>
            <a:ln>
              <a:noFill/>
            </a:ln>
          </p:spPr>
        </p:pic>
        <p:pic>
          <p:nvPicPr>
            <p:cNvPr id="4" name="Picture 3" descr="AgeExpbanner.jpg"/>
            <p:cNvPicPr>
              <a:picLocks noChangeAspect="1"/>
            </p:cNvPicPr>
            <p:nvPr/>
          </p:nvPicPr>
          <p:blipFill>
            <a:blip r:embed="rId5" cstate="print"/>
            <a:stretch>
              <a:fillRect/>
            </a:stretch>
          </p:blipFill>
          <p:spPr>
            <a:xfrm>
              <a:off x="0" y="1"/>
              <a:ext cx="9144000" cy="838199"/>
            </a:xfrm>
            <a:prstGeom prst="rect">
              <a:avLst/>
            </a:prstGeom>
          </p:spPr>
        </p:pic>
      </p:grpSp>
      <p:graphicFrame>
        <p:nvGraphicFramePr>
          <p:cNvPr id="45058" name="Object 2"/>
          <p:cNvGraphicFramePr>
            <a:graphicFrameLocks noChangeAspect="1"/>
          </p:cNvGraphicFramePr>
          <p:nvPr/>
        </p:nvGraphicFramePr>
        <p:xfrm>
          <a:off x="304800" y="838200"/>
          <a:ext cx="8534400" cy="5618163"/>
        </p:xfrm>
        <a:graphic>
          <a:graphicData uri="http://schemas.openxmlformats.org/presentationml/2006/ole">
            <mc:AlternateContent xmlns:mc="http://schemas.openxmlformats.org/markup-compatibility/2006">
              <mc:Choice xmlns:v="urn:schemas-microsoft-com:vml" Requires="v">
                <p:oleObj spid="_x0000_s1029" name="Slide" r:id="rId6" imgW="4572000" imgH="3429000" progId="PowerPoint.Slide.8">
                  <p:embed/>
                </p:oleObj>
              </mc:Choice>
              <mc:Fallback>
                <p:oleObj name="Slide" r:id="rId6" imgW="4572000" imgH="3429000" progId="PowerPoint.Slid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838200"/>
                        <a:ext cx="8534400" cy="561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p:cNvSpPr/>
          <p:nvPr/>
        </p:nvSpPr>
        <p:spPr>
          <a:xfrm>
            <a:off x="0" y="6488668"/>
            <a:ext cx="9144000" cy="338554"/>
          </a:xfrm>
          <a:prstGeom prst="rect">
            <a:avLst/>
          </a:prstGeom>
        </p:spPr>
        <p:txBody>
          <a:bodyPr wrap="square">
            <a:spAutoFit/>
          </a:bodyPr>
          <a:lstStyle/>
          <a:p>
            <a:pPr algn="r"/>
            <a:r>
              <a:rPr lang="en-US" sz="1600" dirty="0" smtClean="0"/>
              <a:t>SSWH10 (b) Define the Columbian Exchange and its global economic and cultural impact. </a:t>
            </a:r>
            <a:endParaRPr lang="en-US" sz="1600" dirty="0"/>
          </a:p>
        </p:txBody>
      </p:sp>
    </p:spTree>
    <p:custDataLst>
      <p:tags r:id="rId2"/>
    </p:custDataLst>
    <p:extLst>
      <p:ext uri="{BB962C8B-B14F-4D97-AF65-F5344CB8AC3E}">
        <p14:creationId xmlns:p14="http://schemas.microsoft.com/office/powerpoint/2010/main" val="14927508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444</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Apex</vt:lpstr>
      <vt:lpstr>Slide</vt:lpstr>
      <vt:lpstr>Age of Exploration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of Exploration</dc:title>
  <dc:creator>Guill Strougo</dc:creator>
  <cp:lastModifiedBy>Guill Strougo</cp:lastModifiedBy>
  <cp:revision>4</cp:revision>
  <dcterms:created xsi:type="dcterms:W3CDTF">2011-12-16T13:24:49Z</dcterms:created>
  <dcterms:modified xsi:type="dcterms:W3CDTF">2013-12-17T18:30:48Z</dcterms:modified>
</cp:coreProperties>
</file>